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5"/>
  </p:notesMasterIdLst>
  <p:handoutMasterIdLst>
    <p:handoutMasterId r:id="rId36"/>
  </p:handoutMasterIdLst>
  <p:sldIdLst>
    <p:sldId id="384" r:id="rId2"/>
    <p:sldId id="434" r:id="rId3"/>
    <p:sldId id="423" r:id="rId4"/>
    <p:sldId id="426" r:id="rId5"/>
    <p:sldId id="433" r:id="rId6"/>
    <p:sldId id="425" r:id="rId7"/>
    <p:sldId id="365" r:id="rId8"/>
    <p:sldId id="419" r:id="rId9"/>
    <p:sldId id="368" r:id="rId10"/>
    <p:sldId id="369" r:id="rId11"/>
    <p:sldId id="370" r:id="rId12"/>
    <p:sldId id="420" r:id="rId13"/>
    <p:sldId id="374" r:id="rId14"/>
    <p:sldId id="422" r:id="rId15"/>
    <p:sldId id="435" r:id="rId16"/>
    <p:sldId id="376" r:id="rId17"/>
    <p:sldId id="377" r:id="rId18"/>
    <p:sldId id="378" r:id="rId19"/>
    <p:sldId id="436" r:id="rId20"/>
    <p:sldId id="430" r:id="rId21"/>
    <p:sldId id="427" r:id="rId22"/>
    <p:sldId id="431" r:id="rId23"/>
    <p:sldId id="428" r:id="rId24"/>
    <p:sldId id="437" r:id="rId25"/>
    <p:sldId id="385" r:id="rId26"/>
    <p:sldId id="386" r:id="rId27"/>
    <p:sldId id="439" r:id="rId28"/>
    <p:sldId id="388" r:id="rId29"/>
    <p:sldId id="390" r:id="rId30"/>
    <p:sldId id="440" r:id="rId31"/>
    <p:sldId id="389" r:id="rId32"/>
    <p:sldId id="438" r:id="rId33"/>
    <p:sldId id="391"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4"/>
            <p14:sldId id="434"/>
            <p14:sldId id="423"/>
            <p14:sldId id="426"/>
            <p14:sldId id="433"/>
            <p14:sldId id="425"/>
            <p14:sldId id="365"/>
            <p14:sldId id="419"/>
            <p14:sldId id="368"/>
            <p14:sldId id="369"/>
            <p14:sldId id="370"/>
            <p14:sldId id="420"/>
            <p14:sldId id="374"/>
            <p14:sldId id="422"/>
            <p14:sldId id="435"/>
            <p14:sldId id="376"/>
            <p14:sldId id="377"/>
            <p14:sldId id="378"/>
            <p14:sldId id="436"/>
            <p14:sldId id="430"/>
            <p14:sldId id="427"/>
            <p14:sldId id="431"/>
            <p14:sldId id="428"/>
            <p14:sldId id="437"/>
            <p14:sldId id="385"/>
            <p14:sldId id="386"/>
            <p14:sldId id="439"/>
            <p14:sldId id="388"/>
            <p14:sldId id="390"/>
            <p14:sldId id="440"/>
            <p14:sldId id="389"/>
            <p14:sldId id="438"/>
            <p14:sldId id="3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nghua Gu" initials="ZG" lastIdx="1" clrIdx="0">
    <p:extLst>
      <p:ext uri="{19B8F6BF-5375-455C-9EA6-DF929625EA0E}">
        <p15:presenceInfo xmlns:p15="http://schemas.microsoft.com/office/powerpoint/2012/main" userId="S::zogu0002@ad.umu.se::1b36911e-7552-492e-883b-bf3bc3e0ca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85067" autoAdjust="0"/>
  </p:normalViewPr>
  <p:slideViewPr>
    <p:cSldViewPr>
      <p:cViewPr varScale="1">
        <p:scale>
          <a:sx n="111" d="100"/>
          <a:sy n="111" d="100"/>
        </p:scale>
        <p:origin x="1902" y="96"/>
      </p:cViewPr>
      <p:guideLst>
        <p:guide orient="horz" pos="2160"/>
        <p:guide pos="2880"/>
      </p:guideLst>
    </p:cSldViewPr>
  </p:slideViewPr>
  <p:outlineViewPr>
    <p:cViewPr>
      <p:scale>
        <a:sx n="33" d="100"/>
        <a:sy n="33" d="100"/>
      </p:scale>
      <p:origin x="0" y="-2427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14</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16</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17</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18</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itchFamily="-109" charset="0"/>
              </a:rPr>
              <a:t>based on the simple security property </a:t>
            </a:r>
            <a:r>
              <a:rPr lang="en-US" altLang="zh-CN" dirty="0">
                <a:solidFill>
                  <a:schemeClr val="tx1"/>
                </a:solidFill>
                <a:latin typeface="Arial" pitchFamily="-109" charset="0"/>
              </a:rPr>
              <a:t>A Trojan horse is used to get around the Access Control List (ACL). </a:t>
            </a:r>
          </a:p>
          <a:p>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100609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(tuple)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Eid,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a:solidFill>
                  <a:schemeClr val="tx1"/>
                </a:solidFill>
                <a:latin typeface="Arial" pitchFamily="-109" charset="0"/>
                <a:ea typeface="+mn-ea"/>
                <a:cs typeface="+mn-cs"/>
              </a:rPr>
              <a:t>Eid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22</a:t>
            </a:fld>
            <a:endParaRPr lang="en-AU" dirty="0"/>
          </a:p>
        </p:txBody>
      </p:sp>
    </p:spTree>
    <p:extLst>
      <p:ext uri="{BB962C8B-B14F-4D97-AF65-F5344CB8AC3E}">
        <p14:creationId xmlns:p14="http://schemas.microsoft.com/office/powerpoint/2010/main" val="22801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23</a:t>
            </a:fld>
            <a:endParaRPr lang="en-AU"/>
          </a:p>
        </p:txBody>
      </p:sp>
      <p:sp>
        <p:nvSpPr>
          <p:cNvPr id="253954"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14:m>
                  <m:oMath xmlns:m="http://schemas.openxmlformats.org/officeDocument/2006/math">
                    <m:r>
                      <a:rPr lang="en-US" i="1">
                        <a:latin typeface="Cambria Math" panose="02040503050406030204" pitchFamily="18" charset="0"/>
                      </a:rPr>
                      <m:t>=9664</m:t>
                    </m:r>
                  </m:oMath>
                </a14:m>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Choice>
        <mc:Fallback xmlns="">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r>
                  <a:rPr lang="en-US" i="0">
                    <a:latin typeface="Cambria Math" panose="02040503050406030204" pitchFamily="18" charset="0"/>
                  </a:rPr>
                  <a:t>=9664</a:t>
                </a:r>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Fallback>
      </mc:AlternateContent>
    </p:spTree>
    <p:extLst>
      <p:ext uri="{BB962C8B-B14F-4D97-AF65-F5344CB8AC3E}">
        <p14:creationId xmlns:p14="http://schemas.microsoft.com/office/powerpoint/2010/main" val="114206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25</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26</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TPM’s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TPM’s private key. A recipient of the configuration</a:t>
            </a:r>
          </a:p>
          <a:p>
            <a:r>
              <a:rPr lang="en-US" sz="1200" b="0" kern="1200" baseline="0" dirty="0">
                <a:solidFill>
                  <a:schemeClr val="tx1"/>
                </a:solidFill>
                <a:latin typeface="Arial" pitchFamily="-109" charset="0"/>
                <a:ea typeface="+mn-ea"/>
                <a:cs typeface="+mn-cs"/>
              </a:rPr>
              <a:t>can use the TPM’s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27</a:t>
            </a:fld>
            <a:endParaRPr lang="en-AU" dirty="0"/>
          </a:p>
        </p:txBody>
      </p:sp>
    </p:spTree>
    <p:extLst>
      <p:ext uri="{BB962C8B-B14F-4D97-AF65-F5344CB8AC3E}">
        <p14:creationId xmlns:p14="http://schemas.microsoft.com/office/powerpoint/2010/main" val="312441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3</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28</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29</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31</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408400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33</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https://www.youtube.com/watch?v=SfryxGRXoVg</a:t>
            </a:r>
          </a:p>
          <a:p>
            <a:endParaRPr lang="en-US" dirty="0"/>
          </a:p>
          <a:p>
            <a:r>
              <a:rPr lang="en-US" dirty="0"/>
              <a:t>A soldier should not be able to read a general’s files.</a:t>
            </a:r>
          </a:p>
          <a:p>
            <a:r>
              <a:rPr lang="en-US" dirty="0"/>
              <a:t>New York Times (a respectable newspaper) content should not be polluted by a tabloid (the Inquirer), i.e., a writer for a tabloid (the Inquirer) should not write articles for the New York Times.</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17695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7</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10</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11</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12</a:t>
            </a:fld>
            <a:endParaRPr lang="en-AU"/>
          </a:p>
        </p:txBody>
      </p:sp>
    </p:spTree>
    <p:extLst>
      <p:ext uri="{BB962C8B-B14F-4D97-AF65-F5344CB8AC3E}">
        <p14:creationId xmlns:p14="http://schemas.microsoft.com/office/powerpoint/2010/main" val="3843881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13</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24800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70359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sz="4400" dirty="0"/>
              <a:t>CH27 Trusted Computing and MILS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a:t>ZJU 2021</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8122D-C27E-4DA2-AD94-C1256322E072}"/>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B8CFA783-6961-4EA9-9CDB-45EC0A03A954}"/>
              </a:ext>
            </a:extLst>
          </p:cNvPr>
          <p:cNvSpPr>
            <a:spLocks noGrp="1"/>
          </p:cNvSpPr>
          <p:nvPr>
            <p:ph idx="1"/>
          </p:nvPr>
        </p:nvSpPr>
        <p:spPr/>
        <p:txBody>
          <a:bodyPr/>
          <a:lstStyle/>
          <a:p>
            <a:endParaRPr lang="en-SE"/>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pic>
        <p:nvPicPr>
          <p:cNvPr id="8" name="Picture 7" descr="f2-2.pdf">
            <a:extLst>
              <a:ext uri="{FF2B5EF4-FFF2-40B4-BE49-F238E27FC236}">
                <a16:creationId xmlns:a16="http://schemas.microsoft.com/office/drawing/2014/main" id="{8DADFF63-D006-4E89-8772-DDA98BAF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ysClr val="window" lastClr="FFFFFF"/>
          </a:solidFill>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C0CE1-667B-4162-9468-81770F099FAF}"/>
              </a:ext>
            </a:extLst>
          </p:cNvPr>
          <p:cNvSpPr>
            <a:spLocks noGrp="1"/>
          </p:cNvSpPr>
          <p:nvPr>
            <p:ph type="title"/>
          </p:nvPr>
        </p:nvSpPr>
        <p:spPr/>
        <p:txBody>
          <a:bodyPr/>
          <a:lstStyle/>
          <a:p>
            <a:r>
              <a:rPr lang="en-US" altLang="zh-CN" dirty="0"/>
              <a:t>BLP Model Example cont’d</a:t>
            </a:r>
            <a:endParaRPr lang="en-SE" dirty="0"/>
          </a:p>
        </p:txBody>
      </p:sp>
      <p:sp>
        <p:nvSpPr>
          <p:cNvPr id="6" name="Content Placeholder 5">
            <a:extLst>
              <a:ext uri="{FF2B5EF4-FFF2-40B4-BE49-F238E27FC236}">
                <a16:creationId xmlns:a16="http://schemas.microsoft.com/office/drawing/2014/main" id="{56329492-EAC6-4A3D-B8E6-396B473AFA2D}"/>
              </a:ext>
            </a:extLst>
          </p:cNvPr>
          <p:cNvSpPr>
            <a:spLocks noGrp="1"/>
          </p:cNvSpPr>
          <p:nvPr>
            <p:ph idx="1"/>
          </p:nvPr>
        </p:nvSpPr>
        <p:spPr>
          <a:xfrm>
            <a:off x="323528" y="1196753"/>
            <a:ext cx="8568952" cy="1584175"/>
          </a:xfrm>
        </p:spPr>
        <p:txBody>
          <a:bodyPr>
            <a:normAutofit fontScale="77500" lnSpcReduction="20000"/>
          </a:bodyPr>
          <a:lstStyle/>
          <a:p>
            <a:r>
              <a:rPr lang="en-US" altLang="zh-CN" dirty="0">
                <a:latin typeface="Arial" pitchFamily="-109" charset="0"/>
              </a:rPr>
              <a:t>Carla writes the answers to the exam into a file f5. She creates the file at level c1-t so that only Dirk can read the file. Carla can still see her answers at her workstation but cannot access f5 for reading.</a:t>
            </a:r>
          </a:p>
          <a:p>
            <a:endParaRPr lang="en-SE"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sz="2800" dirty="0">
              <a:solidFill>
                <a:schemeClr val="tx1"/>
              </a:solidFill>
              <a:latin typeface="Arial" pitchFamily="-109" charset="0"/>
            </a:endParaRPr>
          </a:p>
        </p:txBody>
      </p:sp>
      <p:pic>
        <p:nvPicPr>
          <p:cNvPr id="8" name="Picture 7" descr="f2-1.pdf">
            <a:extLst>
              <a:ext uri="{FF2B5EF4-FFF2-40B4-BE49-F238E27FC236}">
                <a16:creationId xmlns:a16="http://schemas.microsoft.com/office/drawing/2014/main" id="{DA983EEB-ACE6-49BD-AA8D-E35E89D689C6}"/>
              </a:ext>
            </a:extLst>
          </p:cNvPr>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800813" y="2611643"/>
            <a:ext cx="5362861" cy="4246357"/>
          </a:xfrm>
          <a:prstGeom prst="rect">
            <a:avLst/>
          </a:prstGeom>
          <a:solidFill>
            <a:sysClr val="window" lastClr="FFFFFF"/>
          </a:solidFill>
        </p:spPr>
      </p:pic>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r>
              <a:rPr lang="en-US" altLang="zh-CN" dirty="0"/>
              <a:t>CW model does not protect </a:t>
            </a:r>
            <a:r>
              <a:rPr lang="en-US" dirty="0"/>
              <a:t>confidentiality (like BLP) or integrity (like Biba).</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6.pdf">
            <a:extLst>
              <a:ext uri="{FF2B5EF4-FFF2-40B4-BE49-F238E27FC236}">
                <a16:creationId xmlns:a16="http://schemas.microsoft.com/office/drawing/2014/main" id="{ECE1A3D6-3D3E-4161-AF26-C1CD317DA5EE}"/>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94004" y="1600200"/>
            <a:ext cx="6108383" cy="4680520"/>
          </a:xfrm>
          <a:prstGeom prst="rect">
            <a:avLst/>
          </a:prstGeom>
          <a:solidFill>
            <a:sysClr val="window" lastClr="FFFFFF"/>
          </a:solidFill>
        </p:spPr>
      </p:pic>
      <p:sp>
        <p:nvSpPr>
          <p:cNvPr id="6" name="Title 5">
            <a:extLst>
              <a:ext uri="{FF2B5EF4-FFF2-40B4-BE49-F238E27FC236}">
                <a16:creationId xmlns:a16="http://schemas.microsoft.com/office/drawing/2014/main" id="{631F2E1E-5020-4CD6-985D-CDD779D52D44}"/>
              </a:ext>
            </a:extLst>
          </p:cNvPr>
          <p:cNvSpPr>
            <a:spLocks noGrp="1"/>
          </p:cNvSpPr>
          <p:nvPr>
            <p:ph type="title"/>
          </p:nvPr>
        </p:nvSpPr>
        <p:spPr/>
        <p:txBody>
          <a:bodyPr/>
          <a:lstStyle/>
          <a:p>
            <a:r>
              <a:rPr lang="en-US" dirty="0"/>
              <a:t>CW Simple Security Rule</a:t>
            </a:r>
            <a:endParaRPr lang="en-SE" dirty="0"/>
          </a:p>
        </p:txBody>
      </p:sp>
      <p:sp>
        <p:nvSpPr>
          <p:cNvPr id="7" name="Content Placeholder 6">
            <a:extLst>
              <a:ext uri="{FF2B5EF4-FFF2-40B4-BE49-F238E27FC236}">
                <a16:creationId xmlns:a16="http://schemas.microsoft.com/office/drawing/2014/main" id="{941905B9-AAE0-4E88-A54E-04B4BD01AE0F}"/>
              </a:ext>
            </a:extLst>
          </p:cNvPr>
          <p:cNvSpPr>
            <a:spLocks noGrp="1"/>
          </p:cNvSpPr>
          <p:nvPr>
            <p:ph idx="1"/>
          </p:nvPr>
        </p:nvSpPr>
        <p:spPr>
          <a:xfrm>
            <a:off x="0" y="1094305"/>
            <a:ext cx="3491879" cy="5692309"/>
          </a:xfrm>
        </p:spPr>
        <p:txBody>
          <a:bodyPr>
            <a:normAutofit fontScale="40000" lnSpcReduction="20000"/>
          </a:bodyPr>
          <a:lstStyle/>
          <a:p>
            <a:r>
              <a:rPr lang="en-US" altLang="zh-CN" b="1" dirty="0">
                <a:latin typeface="Arial" pitchFamily="-109" charset="0"/>
              </a:rPr>
              <a:t>CW Simple Security rule: </a:t>
            </a:r>
            <a:r>
              <a:rPr lang="en-US" altLang="zh-CN" dirty="0">
                <a:latin typeface="Arial" pitchFamily="-109" charset="0"/>
              </a:rPr>
              <a:t>A subject S can read object O only if</a:t>
            </a:r>
          </a:p>
          <a:p>
            <a:pPr lvl="1"/>
            <a:r>
              <a:rPr lang="en-US" altLang="zh-CN" dirty="0">
                <a:latin typeface="Arial" pitchFamily="-109" charset="0"/>
              </a:rPr>
              <a:t>O is in the same DS as an object already accessed by S, OR</a:t>
            </a:r>
          </a:p>
          <a:p>
            <a:pPr lvl="1"/>
            <a:r>
              <a:rPr lang="en-US" altLang="zh-CN" dirty="0">
                <a:latin typeface="Arial" pitchFamily="-109" charset="0"/>
              </a:rPr>
              <a:t>O belongs to a CI class from which S has not yet accessed any information</a:t>
            </a:r>
          </a:p>
          <a:p>
            <a:r>
              <a:rPr lang="en-US" altLang="zh-CN" dirty="0">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latin typeface="Arial" pitchFamily="-109" charset="0"/>
              </a:rPr>
              <a:t>Similarly, Figure 13.6c reflects the access history of Jane.</a:t>
            </a:r>
          </a:p>
          <a:p>
            <a:r>
              <a:rPr lang="en-US" altLang="zh-CN" dirty="0">
                <a:latin typeface="Arial" pitchFamily="-109" charset="0"/>
              </a:rPr>
              <a:t>(Bank A DS should contain </a:t>
            </a:r>
            <a:r>
              <a:rPr lang="en-US" altLang="zh-CN" dirty="0" err="1">
                <a:latin typeface="Arial" pitchFamily="-109" charset="0"/>
              </a:rPr>
              <a:t>a,b,c</a:t>
            </a:r>
            <a:r>
              <a:rPr lang="en-US" altLang="zh-CN" dirty="0">
                <a:latin typeface="Arial" pitchFamily="-109" charset="0"/>
              </a:rPr>
              <a:t> here. In next slide, John changes a to g in violation of *-property.)</a:t>
            </a:r>
          </a:p>
          <a:p>
            <a:endParaRPr lang="en-US" altLang="zh-CN" dirty="0">
              <a:latin typeface="Arial" pitchFamily="-109" charset="0"/>
            </a:endParaRP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
        <p:nvSpPr>
          <p:cNvPr id="4" name="Content Placeholder 2"/>
          <p:cNvSpPr txBox="1">
            <a:spLocks/>
          </p:cNvSpPr>
          <p:nvPr/>
        </p:nvSpPr>
        <p:spPr>
          <a:xfrm>
            <a:off x="-108520" y="1057002"/>
            <a:ext cx="3456384" cy="67687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2" name="TextBox 1">
            <a:extLst>
              <a:ext uri="{FF2B5EF4-FFF2-40B4-BE49-F238E27FC236}">
                <a16:creationId xmlns:a16="http://schemas.microsoft.com/office/drawing/2014/main" id="{592F990A-F0D2-405A-8570-AF61768676BA}"/>
              </a:ext>
            </a:extLst>
          </p:cNvPr>
          <p:cNvSpPr txBox="1"/>
          <p:nvPr/>
        </p:nvSpPr>
        <p:spPr>
          <a:xfrm>
            <a:off x="3347864" y="479715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
        <p:nvSpPr>
          <p:cNvPr id="10" name="TextBox 9">
            <a:extLst>
              <a:ext uri="{FF2B5EF4-FFF2-40B4-BE49-F238E27FC236}">
                <a16:creationId xmlns:a16="http://schemas.microsoft.com/office/drawing/2014/main" id="{44EDA577-ED8A-4A0B-80A1-2562E1C9CE4F}"/>
              </a:ext>
            </a:extLst>
          </p:cNvPr>
          <p:cNvSpPr txBox="1"/>
          <p:nvPr/>
        </p:nvSpPr>
        <p:spPr>
          <a:xfrm>
            <a:off x="6190680" y="477250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Tree>
  </p:cSld>
  <p:clrMapOvr>
    <a:masterClrMapping/>
  </p:clrMapOvr>
  <p:transition spd="slow">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6984-CF76-4AE2-AD13-FEBE2D979536}"/>
              </a:ext>
            </a:extLst>
          </p:cNvPr>
          <p:cNvSpPr>
            <a:spLocks noGrp="1"/>
          </p:cNvSpPr>
          <p:nvPr>
            <p:ph type="title"/>
          </p:nvPr>
        </p:nvSpPr>
        <p:spPr/>
        <p:txBody>
          <a:bodyPr/>
          <a:lstStyle/>
          <a:p>
            <a:r>
              <a:rPr lang="en-US" dirty="0"/>
              <a:t>CW *-Property Rule</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7" name="Content Placeholder 2">
            <a:extLst>
              <a:ext uri="{FF2B5EF4-FFF2-40B4-BE49-F238E27FC236}">
                <a16:creationId xmlns:a16="http://schemas.microsoft.com/office/drawing/2014/main" id="{F1A5372A-72FC-459E-B884-971A435B9F46}"/>
              </a:ext>
            </a:extLst>
          </p:cNvPr>
          <p:cNvSpPr>
            <a:spLocks noGrp="1"/>
          </p:cNvSpPr>
          <p:nvPr>
            <p:ph idx="1"/>
          </p:nvPr>
        </p:nvSpPr>
        <p:spPr>
          <a:xfrm>
            <a:off x="323528" y="1196752"/>
            <a:ext cx="8568952" cy="5472608"/>
          </a:xfrm>
        </p:spPr>
        <p:txBody>
          <a:bodyPr>
            <a:normAutofit fontScale="70000" lnSpcReduction="20000"/>
          </a:bodyPr>
          <a:lstStyle/>
          <a:p>
            <a:r>
              <a:rPr lang="en-US" altLang="zh-CN" b="1" dirty="0">
                <a:latin typeface="Arial" pitchFamily="-109" charset="0"/>
              </a:rPr>
              <a:t>CW *-property rule</a:t>
            </a:r>
            <a:r>
              <a:rPr lang="en-US" altLang="zh-CN" dirty="0">
                <a:latin typeface="Arial" pitchFamily="-109" charset="0"/>
              </a:rPr>
              <a:t>: A subject S can write an object O only if </a:t>
            </a:r>
          </a:p>
          <a:p>
            <a:pPr lvl="1"/>
            <a:r>
              <a:rPr lang="en-US" altLang="zh-CN" dirty="0">
                <a:latin typeface="Arial" pitchFamily="-109" charset="0"/>
              </a:rPr>
              <a:t>(1) S can read O according to the simple security rule, and </a:t>
            </a:r>
          </a:p>
          <a:p>
            <a:pPr lvl="1"/>
            <a:r>
              <a:rPr lang="en-US" altLang="zh-CN" dirty="0">
                <a:latin typeface="Arial" pitchFamily="-109" charset="0"/>
              </a:rPr>
              <a:t>(2) All objects that S can read are in the same DS as O.</a:t>
            </a:r>
          </a:p>
          <a:p>
            <a:r>
              <a:rPr lang="en-US" altLang="zh-CN" dirty="0">
                <a:latin typeface="Arial" pitchFamily="-109" charset="0"/>
              </a:rPr>
              <a:t>Either subject cannot write to any DS, or a subject’s access (both read and write) is limited to a single DS. (In Fig. 13.6(b)(c), John or Jane should not have write access to any DS.)</a:t>
            </a:r>
          </a:p>
          <a:p>
            <a:pPr lvl="1"/>
            <a:r>
              <a:rPr lang="en-US" altLang="zh-CN" dirty="0">
                <a:latin typeface="Arial" pitchFamily="-109" charset="0"/>
              </a:rPr>
              <a:t>In our example, John has access to Oil A DS and Bank A DS; Jane has access to Oil B DS and Bank A DS. If John is allowed to read from Oil A DS and write into Bank A DS, John may transfer information about Oil A into Bank A DS by changing the value of the first object under the Bank A DS </a:t>
            </a:r>
            <a:r>
              <a:rPr lang="en-US" altLang="zh-CN" dirty="0">
                <a:solidFill>
                  <a:srgbClr val="C00000"/>
                </a:solidFill>
                <a:latin typeface="Arial" pitchFamily="-109" charset="0"/>
              </a:rPr>
              <a:t>from a to g</a:t>
            </a:r>
            <a:r>
              <a:rPr lang="en-US" altLang="zh-CN" i="1" dirty="0">
                <a:latin typeface="Arial" pitchFamily="-109" charset="0"/>
              </a:rPr>
              <a:t>. The data can then subsequently be read by Jane. </a:t>
            </a:r>
            <a:r>
              <a:rPr lang="en-US" altLang="zh-CN" dirty="0">
                <a:latin typeface="Arial" pitchFamily="-109" charset="0"/>
              </a:rPr>
              <a:t>Thus, Jane would have access to information about both Oil A and Oil B, creating a CI. </a:t>
            </a:r>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solidFill>
                  <a:srgbClr val="C00000"/>
                </a:solidFill>
              </a:rPr>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405315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a:extLst>
              <a:ext uri="{FF2B5EF4-FFF2-40B4-BE49-F238E27FC236}">
                <a16:creationId xmlns:a16="http://schemas.microsoft.com/office/drawing/2014/main" id="{D9EFAC9F-62BD-4C6E-A811-153305827867}"/>
              </a:ext>
            </a:extLst>
          </p:cNvPr>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ysClr val="window" lastClr="FFFFFF"/>
          </a:solidFill>
        </p:spPr>
      </p:pic>
      <p:sp>
        <p:nvSpPr>
          <p:cNvPr id="6" name="Title 5">
            <a:extLst>
              <a:ext uri="{FF2B5EF4-FFF2-40B4-BE49-F238E27FC236}">
                <a16:creationId xmlns:a16="http://schemas.microsoft.com/office/drawing/2014/main" id="{B5CF328B-6002-4246-96B8-D4BA632C80BF}"/>
              </a:ext>
            </a:extLst>
          </p:cNvPr>
          <p:cNvSpPr>
            <a:spLocks noGrp="1"/>
          </p:cNvSpPr>
          <p:nvPr>
            <p:ph type="title"/>
          </p:nvPr>
        </p:nvSpPr>
        <p:spPr>
          <a:xfrm>
            <a:off x="107504" y="188640"/>
            <a:ext cx="8784976" cy="868362"/>
          </a:xfrm>
        </p:spPr>
        <p:txBody>
          <a:bodyPr/>
          <a:lstStyle/>
          <a:p>
            <a:r>
              <a:rPr lang="en-US" dirty="0"/>
              <a:t>Reference Monitor</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4" name="Content Placeholder 2"/>
          <p:cNvSpPr txBox="1">
            <a:spLocks/>
          </p:cNvSpPr>
          <p:nvPr/>
        </p:nvSpPr>
        <p:spPr>
          <a:xfrm>
            <a:off x="-21169" y="1233158"/>
            <a:ext cx="3585057" cy="6460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regulates the access of subjects to objects on the basis of their security parameters, based on the security kernel database that lists access privilege (security clearance) of each subject and the protection attribute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8.pdf">
            <a:extLst>
              <a:ext uri="{FF2B5EF4-FFF2-40B4-BE49-F238E27FC236}">
                <a16:creationId xmlns:a16="http://schemas.microsoft.com/office/drawing/2014/main" id="{708F646D-E08E-44B1-9F66-1D849739DA32}"/>
              </a:ext>
            </a:extLst>
          </p:cNvPr>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ysClr val="window" lastClr="FFFFFF"/>
          </a:solidFill>
        </p:spPr>
      </p:pic>
      <p:sp>
        <p:nvSpPr>
          <p:cNvPr id="10" name="矩形标注 3">
            <a:extLst>
              <a:ext uri="{FF2B5EF4-FFF2-40B4-BE49-F238E27FC236}">
                <a16:creationId xmlns:a16="http://schemas.microsoft.com/office/drawing/2014/main" id="{01AA8D78-9962-4BA7-8C5D-CC3A28848678}"/>
              </a:ext>
            </a:extLst>
          </p:cNvPr>
          <p:cNvSpPr/>
          <p:nvPr/>
        </p:nvSpPr>
        <p:spPr>
          <a:xfrm>
            <a:off x="4788024" y="5622775"/>
            <a:ext cx="3456384" cy="916137"/>
          </a:xfrm>
          <a:prstGeom prst="wedgeRectCallout">
            <a:avLst>
              <a:gd name="adj1" fmla="val -10215"/>
              <a:gd name="adj2" fmla="val -94975"/>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rPr>
              <a:t>Disallowed due to * property of BLP model. Overrules Access Control List mechanism</a:t>
            </a:r>
            <a:endParaRPr kumimoji="0" lang="zh-CN" altLang="en-US"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sz="3600" dirty="0"/>
              <a:t>Fig. 13.8: Trojan Horse Defeated by Reference Monitor</a:t>
            </a:r>
            <a:endParaRPr lang="en-US" altLang="en-US" sz="3600" dirty="0"/>
          </a:p>
        </p:txBody>
      </p:sp>
      <p:sp>
        <p:nvSpPr>
          <p:cNvPr id="240643" name="Rectangle 3"/>
          <p:cNvSpPr>
            <a:spLocks noGrp="1" noChangeArrowheads="1"/>
          </p:cNvSpPr>
          <p:nvPr>
            <p:ph idx="1"/>
          </p:nvPr>
        </p:nvSpPr>
        <p:spPr>
          <a:xfrm>
            <a:off x="323528" y="1196752"/>
            <a:ext cx="8568952" cy="5832648"/>
          </a:xfrm>
        </p:spPr>
        <p:txBody>
          <a:bodyPr>
            <a:normAutofit fontScale="47500" lnSpcReduction="20000"/>
          </a:bodyPr>
          <a:lstStyle/>
          <a:p>
            <a:r>
              <a:rPr lang="en-US" altLang="zh-CN" dirty="0">
                <a:latin typeface="Arial" pitchFamily="-109" charset="0"/>
              </a:rPr>
              <a:t>Fig. 13.8 (a): </a:t>
            </a:r>
            <a:r>
              <a:rPr lang="en-US" altLang="zh-CN" dirty="0">
                <a:solidFill>
                  <a:schemeClr val="tx1"/>
                </a:solidFill>
                <a:latin typeface="Arial" pitchFamily="-109" charset="0"/>
              </a:rPr>
              <a:t>User Bob interacts through a program with a data file containing the critically sensitive character string “CPE170KS.”. He has created the file with read/write permission provided only to programs executing on his own behalf, that is, only processes that are owned by Bob may access the file. </a:t>
            </a:r>
            <a:r>
              <a:rPr lang="en-US" altLang="zh-CN" dirty="0">
                <a:latin typeface="Arial" pitchFamily="-109" charset="0"/>
              </a:rPr>
              <a:t>A </a:t>
            </a:r>
            <a:r>
              <a:rPr lang="en-US" altLang="zh-CN" dirty="0">
                <a:solidFill>
                  <a:schemeClr val="tx1"/>
                </a:solidFill>
                <a:latin typeface="Arial" pitchFamily="-109" charset="0"/>
              </a:rPr>
              <a:t>hostile user Alice installs both a Trojan horse program and a private file to be used in the attack as a “back pocket.” Alice gives </a:t>
            </a:r>
            <a:r>
              <a:rPr lang="en-US" altLang="zh-CN" i="1" dirty="0">
                <a:solidFill>
                  <a:schemeClr val="tx1"/>
                </a:solidFill>
                <a:latin typeface="Arial" pitchFamily="-109" charset="0"/>
              </a:rPr>
              <a:t>read/write (RW)</a:t>
            </a:r>
            <a:r>
              <a:rPr lang="en-US" altLang="zh-CN" dirty="0">
                <a:solidFill>
                  <a:schemeClr val="tx1"/>
                </a:solidFill>
                <a:latin typeface="Arial" pitchFamily="-109" charset="0"/>
              </a:rPr>
              <a:t> permission</a:t>
            </a:r>
            <a:r>
              <a:rPr lang="en-US" altLang="zh-CN" i="1" dirty="0">
                <a:solidFill>
                  <a:schemeClr val="tx1"/>
                </a:solidFill>
                <a:latin typeface="Arial" pitchFamily="-109" charset="0"/>
              </a:rPr>
              <a:t> </a:t>
            </a:r>
            <a:r>
              <a:rPr lang="en-US" altLang="zh-CN" dirty="0">
                <a:solidFill>
                  <a:schemeClr val="tx1"/>
                </a:solidFill>
                <a:latin typeface="Arial" pitchFamily="-109" charset="0"/>
              </a:rPr>
              <a:t>to herself for this file and gives Bob </a:t>
            </a:r>
            <a:r>
              <a:rPr lang="en-US" altLang="zh-CN" i="1" dirty="0">
                <a:solidFill>
                  <a:schemeClr val="tx1"/>
                </a:solidFill>
                <a:latin typeface="Arial" pitchFamily="-109" charset="0"/>
              </a:rPr>
              <a:t>write (W) </a:t>
            </a:r>
            <a:r>
              <a:rPr lang="en-US" altLang="zh-CN" dirty="0">
                <a:solidFill>
                  <a:schemeClr val="tx1"/>
                </a:solidFill>
                <a:latin typeface="Arial" pitchFamily="-109" charset="0"/>
              </a:rPr>
              <a:t>permission, in the file’s Access Control List (ACL). </a:t>
            </a:r>
          </a:p>
          <a:p>
            <a:r>
              <a:rPr lang="en-US" altLang="zh-CN" dirty="0">
                <a:latin typeface="Arial" pitchFamily="-109" charset="0"/>
              </a:rPr>
              <a:t>Fig. 13.8 (b): </a:t>
            </a:r>
            <a:r>
              <a:rPr lang="en-US" altLang="zh-CN" dirty="0">
                <a:solidFill>
                  <a:schemeClr val="tx1"/>
                </a:solidFill>
                <a:latin typeface="Arial" pitchFamily="-109" charset="0"/>
              </a:rPr>
              <a:t>Alice tricks Bob into invoking the Trojan horse program, perhaps by advertising it as a useful utility. When the program detects that it is being executed by Bob, it reads the sensitive character string from Bob’s file and copies it into Alice’s back-pocket file. Both the read and write operations satisfy the constraints imposed by ACL. Alice then can access Bob’s file at a later time to learn the value of the string.</a:t>
            </a:r>
          </a:p>
          <a:p>
            <a:r>
              <a:rPr lang="en-US" altLang="zh-CN" dirty="0">
                <a:latin typeface="Arial" pitchFamily="-109" charset="0"/>
              </a:rPr>
              <a:t>Fig. 13.8 (c): </a:t>
            </a:r>
            <a:r>
              <a:rPr lang="en-US" altLang="zh-CN" dirty="0">
                <a:solidFill>
                  <a:schemeClr val="tx1"/>
                </a:solidFill>
                <a:latin typeface="Arial" pitchFamily="-109" charset="0"/>
              </a:rPr>
              <a:t>A secure OS implements BLP model with two security levels: sensitive (high) and public (low). Bob’s files and processes are assigned security level sensitive; Alice’s file and processes are assigned public. </a:t>
            </a:r>
          </a:p>
          <a:p>
            <a:r>
              <a:rPr lang="en-US" altLang="zh-CN" dirty="0">
                <a:latin typeface="Arial" pitchFamily="-109" charset="0"/>
              </a:rPr>
              <a:t>Fig. 13.8 (d): </a:t>
            </a:r>
            <a:r>
              <a:rPr lang="en-US" altLang="zh-CN" dirty="0">
                <a:solidFill>
                  <a:schemeClr val="tx1"/>
                </a:solidFill>
                <a:latin typeface="Arial" pitchFamily="-109" charset="0"/>
              </a:rPr>
              <a:t>Bob invokes the Trojan horse program, which acquires Bob’s security level and reads the sensitive character </a:t>
            </a:r>
            <a:r>
              <a:rPr lang="en-US" altLang="zh-CN" dirty="0">
                <a:latin typeface="Arial" pitchFamily="-109" charset="0"/>
              </a:rPr>
              <a:t>string. </a:t>
            </a:r>
            <a:r>
              <a:rPr lang="en-US" altLang="zh-CN" dirty="0">
                <a:solidFill>
                  <a:schemeClr val="tx1"/>
                </a:solidFill>
                <a:latin typeface="Arial" pitchFamily="-109" charset="0"/>
              </a:rPr>
              <a:t>When the program attempts to store the string in a public file (the back-pocket file), however, BLP’s *-property is violated and the attempt is disallowed by the reference monitor.</a:t>
            </a:r>
          </a:p>
          <a:p>
            <a:r>
              <a:rPr lang="en-US" altLang="zh-CN" dirty="0">
                <a:solidFill>
                  <a:schemeClr val="tx1"/>
                </a:solidFill>
                <a:latin typeface="Arial" pitchFamily="-109" charset="0"/>
              </a:rPr>
              <a:t>Thus, the attempt to write into the back-pocket file is denied even though the ACL permits it: </a:t>
            </a:r>
            <a:r>
              <a:rPr lang="en-US" altLang="zh-CN" i="1" dirty="0">
                <a:solidFill>
                  <a:schemeClr val="tx1"/>
                </a:solidFill>
                <a:latin typeface="Arial" pitchFamily="-109" charset="0"/>
              </a:rPr>
              <a:t>Reference monitor’s security policy (BLP) takes precedence over the ACL mechanism.</a:t>
            </a:r>
            <a:endParaRPr lang="en-US" altLang="zh-CN" i="1"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solidFill>
                  <a:srgbClr val="C00000"/>
                </a:solidFill>
              </a:rPr>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236508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solidFill>
                  <a:srgbClr val="C00000"/>
                </a:solidFill>
              </a:rPr>
              <a:t>Bell-</a:t>
            </a:r>
            <a:r>
              <a:rPr lang="en-US" dirty="0" err="1">
                <a:solidFill>
                  <a:srgbClr val="C00000"/>
                </a:solidFill>
              </a:rPr>
              <a:t>LaPadula</a:t>
            </a:r>
            <a:r>
              <a:rPr lang="en-US" dirty="0">
                <a:solidFill>
                  <a:srgbClr val="C00000"/>
                </a:solidFill>
              </a:rPr>
              <a:t> (BLP), Biba and Chinese wall model </a:t>
            </a:r>
          </a:p>
          <a:p>
            <a:r>
              <a:rPr lang="en-US" dirty="0"/>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49885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ECF7-EFCE-4D25-94D0-2DFAFF6C4F72}"/>
              </a:ext>
            </a:extLst>
          </p:cNvPr>
          <p:cNvSpPr>
            <a:spLocks noGrp="1"/>
          </p:cNvSpPr>
          <p:nvPr>
            <p:ph type="title"/>
          </p:nvPr>
        </p:nvSpPr>
        <p:spPr/>
        <p:txBody>
          <a:bodyPr/>
          <a:lstStyle/>
          <a:p>
            <a:r>
              <a:rPr lang="en-US" altLang="zh-CN" sz="3600" dirty="0"/>
              <a:t>Fig. 13.9: Multi-Level Security for Databases</a:t>
            </a:r>
            <a:endParaRPr lang="en-SE" sz="3600" dirty="0"/>
          </a:p>
        </p:txBody>
      </p:sp>
      <p:sp>
        <p:nvSpPr>
          <p:cNvPr id="3" name="Content Placeholder 2">
            <a:extLst>
              <a:ext uri="{FF2B5EF4-FFF2-40B4-BE49-F238E27FC236}">
                <a16:creationId xmlns:a16="http://schemas.microsoft.com/office/drawing/2014/main" id="{2B945F86-C552-49B8-AAEA-311F02B6018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ED3B4E0E-CC6E-4821-8C01-0BCD5E51AD1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pic>
        <p:nvPicPr>
          <p:cNvPr id="7" name="Picture 6">
            <a:extLst>
              <a:ext uri="{FF2B5EF4-FFF2-40B4-BE49-F238E27FC236}">
                <a16:creationId xmlns:a16="http://schemas.microsoft.com/office/drawing/2014/main" id="{6C7259A5-1257-401E-8053-FBB936179588}"/>
              </a:ext>
            </a:extLst>
          </p:cNvPr>
          <p:cNvPicPr>
            <a:picLocks noChangeAspect="1"/>
          </p:cNvPicPr>
          <p:nvPr/>
        </p:nvPicPr>
        <p:blipFill>
          <a:blip r:embed="rId3"/>
          <a:stretch>
            <a:fillRect/>
          </a:stretch>
        </p:blipFill>
        <p:spPr>
          <a:xfrm>
            <a:off x="0" y="2204864"/>
            <a:ext cx="4107754" cy="3696216"/>
          </a:xfrm>
          <a:prstGeom prst="rect">
            <a:avLst/>
          </a:prstGeom>
        </p:spPr>
      </p:pic>
      <p:pic>
        <p:nvPicPr>
          <p:cNvPr id="8" name="Picture 7">
            <a:extLst>
              <a:ext uri="{FF2B5EF4-FFF2-40B4-BE49-F238E27FC236}">
                <a16:creationId xmlns:a16="http://schemas.microsoft.com/office/drawing/2014/main" id="{27AFBC3F-C8CB-41F1-8B80-083F93E5348D}"/>
              </a:ext>
            </a:extLst>
          </p:cNvPr>
          <p:cNvPicPr>
            <a:picLocks noChangeAspect="1"/>
          </p:cNvPicPr>
          <p:nvPr/>
        </p:nvPicPr>
        <p:blipFill>
          <a:blip r:embed="rId4"/>
          <a:stretch>
            <a:fillRect/>
          </a:stretch>
        </p:blipFill>
        <p:spPr>
          <a:xfrm>
            <a:off x="4291608" y="2204864"/>
            <a:ext cx="4776564" cy="3798505"/>
          </a:xfrm>
          <a:prstGeom prst="rect">
            <a:avLst/>
          </a:prstGeom>
        </p:spPr>
      </p:pic>
    </p:spTree>
    <p:extLst>
      <p:ext uri="{BB962C8B-B14F-4D97-AF65-F5344CB8AC3E}">
        <p14:creationId xmlns:p14="http://schemas.microsoft.com/office/powerpoint/2010/main" val="2335376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p:txBody>
          <a:bodyPr/>
          <a:lstStyle/>
          <a:p>
            <a:r>
              <a:rPr lang="en-US" altLang="zh-CN" sz="3600" dirty="0"/>
              <a:t>Fig. 13.9: Multi-Level Security for Databases Explanations</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23528" y="1196752"/>
                <a:ext cx="8568952" cy="5591169"/>
              </a:xfrm>
            </p:spPr>
            <p:txBody>
              <a:bodyPr>
                <a:normAutofit fontScale="55000" lnSpcReduction="20000"/>
              </a:bodyPr>
              <a:lstStyle/>
              <a:p>
                <a:r>
                  <a:rPr lang="en-US" altLang="zh-CN" dirty="0"/>
                  <a:t>Security classification can be assigned at different levels of granularity. Finer granularity classification may be vulnerable to inference attacks.</a:t>
                </a:r>
              </a:p>
              <a:p>
                <a:r>
                  <a:rPr lang="en-US" altLang="zh-CN" sz="3300" dirty="0"/>
                  <a:t>Entire database</a:t>
                </a:r>
              </a:p>
              <a:p>
                <a:r>
                  <a:rPr lang="en-US" altLang="zh-CN" sz="3300" dirty="0"/>
                  <a:t>Fig. 27.9(a): Individual tables</a:t>
                </a:r>
              </a:p>
              <a:p>
                <a:pPr lvl="1"/>
                <a:r>
                  <a:rPr lang="en-US" altLang="zh-CN" sz="3300" dirty="0"/>
                  <a:t>Two security levels of are defined: low (unrestricted), and high (restricted). “Employee” table contains sensitive salary information and is classified as restricted, while “Department” table is unrestricted. </a:t>
                </a:r>
              </a:p>
              <a:p>
                <a:r>
                  <a:rPr lang="en-US" altLang="zh-CN" sz="3300" dirty="0"/>
                  <a:t>Fig. 27.9(b): Individual attributes: </a:t>
                </a:r>
              </a:p>
              <a:p>
                <a:pPr lvl="1"/>
                <a:r>
                  <a:rPr lang="en-US" altLang="zh-CN" sz="3300" dirty="0"/>
                  <a:t>Attribute “Salary” in “Employee” table, and attribute “Manager” in “Department” table are restricted.</a:t>
                </a:r>
              </a:p>
              <a:p>
                <a:r>
                  <a:rPr lang="en-US" altLang="zh-CN" sz="3300" dirty="0"/>
                  <a:t>Fig. 27.9(c): Individual tuples:</a:t>
                </a:r>
              </a:p>
              <a:p>
                <a:pPr lvl="1"/>
                <a:r>
                  <a:rPr lang="en-US" altLang="zh-CN" sz="3300" dirty="0"/>
                  <a:t>All tuples in “Department” table that contain information relating to the Accounts Department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and all tuples in “Employee” table with Salary </a:t>
                </a:r>
                <a14:m>
                  <m:oMath xmlns:m="http://schemas.openxmlformats.org/officeDocument/2006/math">
                    <m:r>
                      <a:rPr lang="en-US" altLang="zh-CN" sz="3300" b="0" i="1" smtClean="0">
                        <a:latin typeface="Cambria Math" panose="02040503050406030204" pitchFamily="18" charset="0"/>
                      </a:rPr>
                      <m:t>≥50</m:t>
                    </m:r>
                    <m:r>
                      <a:rPr lang="en-US" altLang="zh-CN" sz="3300" b="0" i="1" smtClean="0">
                        <a:latin typeface="Cambria Math" panose="02040503050406030204" pitchFamily="18" charset="0"/>
                      </a:rPr>
                      <m:t>𝐾</m:t>
                    </m:r>
                  </m:oMath>
                </a14:m>
                <a:r>
                  <a:rPr lang="en-US" altLang="zh-CN" sz="3300" dirty="0"/>
                  <a:t> are restricted. </a:t>
                </a:r>
              </a:p>
              <a:p>
                <a:r>
                  <a:rPr lang="en-US" altLang="zh-CN" sz="3300" dirty="0"/>
                  <a:t>Fig. 27.9(d): Individual elements:</a:t>
                </a:r>
              </a:p>
              <a:p>
                <a:pPr lvl="1"/>
                <a:r>
                  <a:rPr lang="en-US" altLang="zh-CN" sz="3300" dirty="0"/>
                  <a:t>Attribute “Salary” in “Employee” table for tuples with Salary </a:t>
                </a:r>
                <a14:m>
                  <m:oMath xmlns:m="http://schemas.openxmlformats.org/officeDocument/2006/math">
                    <m:r>
                      <a:rPr lang="en-US" altLang="zh-CN" sz="3300" i="1">
                        <a:latin typeface="Cambria Math" panose="02040503050406030204" pitchFamily="18" charset="0"/>
                      </a:rPr>
                      <m:t>≥50</m:t>
                    </m:r>
                    <m:r>
                      <a:rPr lang="en-US" altLang="zh-CN" sz="3300" i="1">
                        <a:latin typeface="Cambria Math" panose="02040503050406030204" pitchFamily="18" charset="0"/>
                      </a:rPr>
                      <m:t>𝐾</m:t>
                    </m:r>
                  </m:oMath>
                </a14:m>
                <a:r>
                  <a:rPr lang="en-US" altLang="zh-CN" sz="3300" dirty="0"/>
                  <a:t>, and attribute “Manager” in “Department” table for tuples with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are restricted.</a:t>
                </a:r>
              </a:p>
            </p:txBody>
          </p:sp>
        </mc:Choice>
        <mc:Fallback xmlns="">
          <p:sp>
            <p:nvSpPr>
              <p:cNvPr id="3" name="内容占位符 2">
                <a:extLst>
                  <a:ext uri="{FF2B5EF4-FFF2-40B4-BE49-F238E27FC236}">
                    <a16:creationId xmlns:a16="http://schemas.microsoft.com/office/drawing/2014/main" id="{5075F1B8-4CC4-4688-BED6-32D28C34F940}"/>
                  </a:ext>
                </a:extLst>
              </p:cNvPr>
              <p:cNvSpPr>
                <a:spLocks noGrp="1" noRot="1" noChangeAspect="1" noMove="1" noResize="1" noEditPoints="1" noAdjustHandles="1" noChangeArrowheads="1" noChangeShapeType="1" noTextEdit="1"/>
              </p:cNvSpPr>
              <p:nvPr>
                <p:ph idx="1"/>
              </p:nvPr>
            </p:nvSpPr>
            <p:spPr>
              <a:xfrm>
                <a:off x="323528" y="1196752"/>
                <a:ext cx="8568952" cy="5591169"/>
              </a:xfrm>
              <a:blipFill>
                <a:blip r:embed="rId2"/>
                <a:stretch>
                  <a:fillRect l="-640" t="-1525" r="-356"/>
                </a:stretch>
              </a:blipFill>
            </p:spPr>
            <p:txBody>
              <a:bodyPr/>
              <a:lstStyle/>
              <a:p>
                <a:r>
                  <a:rPr lang="en-SE">
                    <a:noFill/>
                  </a:rPr>
                  <a:t> </a:t>
                </a:r>
              </a:p>
            </p:txBody>
          </p:sp>
        </mc:Fallback>
      </mc:AlternateContent>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467E39-AD7C-4D08-8FFC-E7D4600CC99B}"/>
                  </a:ext>
                </a:extLst>
              </p:cNvPr>
              <p:cNvSpPr>
                <a:spLocks noGrp="1"/>
              </p:cNvSpPr>
              <p:nvPr>
                <p:ph idx="1"/>
              </p:nvPr>
            </p:nvSpPr>
            <p:spPr>
              <a:xfrm>
                <a:off x="76201" y="1196752"/>
                <a:ext cx="5503912" cy="5661247"/>
              </a:xfrm>
            </p:spPr>
            <p:txBody>
              <a:bodyPr>
                <a:normAutofit fontScale="47500" lnSpcReduction="20000"/>
              </a:bodyPr>
              <a:lstStyle/>
              <a:p>
                <a:r>
                  <a:rPr lang="en-US" dirty="0"/>
                  <a:t>Assuming BLP model. </a:t>
                </a:r>
                <a:r>
                  <a:rPr lang="en-US" kern="1200" dirty="0">
                    <a:latin typeface="Arial" pitchFamily="-109" charset="0"/>
                  </a:rPr>
                  <a:t>For read access, the database needs to enforce the </a:t>
                </a:r>
                <a:r>
                  <a:rPr lang="en-US" i="1" kern="1200" dirty="0">
                    <a:latin typeface="Arial" pitchFamily="-109" charset="0"/>
                  </a:rPr>
                  <a:t>simple security</a:t>
                </a:r>
                <a:r>
                  <a:rPr lang="en-US" kern="1200" dirty="0">
                    <a:latin typeface="Arial" pitchFamily="-109" charset="0"/>
                  </a:rPr>
                  <a:t> property (no read up). </a:t>
                </a:r>
                <a:endParaRPr lang="en-US" dirty="0"/>
              </a:p>
              <a:p>
                <a:r>
                  <a:rPr lang="en-US" dirty="0"/>
                  <a:t>Consider SQL query:</a:t>
                </a:r>
              </a:p>
              <a:p>
                <a:pPr lvl="1"/>
                <a:r>
                  <a:rPr lang="en-US" dirty="0"/>
                  <a:t>SELECT </a:t>
                </a:r>
                <a:r>
                  <a:rPr lang="en-US" dirty="0" err="1"/>
                  <a:t>Ename</a:t>
                </a:r>
                <a:r>
                  <a:rPr lang="en-US" dirty="0"/>
                  <a:t> FROM Employee WHERE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endParaRPr lang="en-US" dirty="0"/>
              </a:p>
              <a:p>
                <a:r>
                  <a:rPr lang="en-US" dirty="0"/>
                  <a:t>Inference problem for classification by column: </a:t>
                </a:r>
              </a:p>
              <a:p>
                <a:pPr lvl="1"/>
                <a:r>
                  <a:rPr lang="en-US" dirty="0"/>
                  <a:t>Fig. 13.9(b): </a:t>
                </a:r>
                <a:r>
                  <a:rPr lang="en-US" altLang="zh-CN" dirty="0"/>
                  <a:t>Attribute “Salary” in “Employee” table is</a:t>
                </a:r>
                <a:r>
                  <a:rPr lang="en-US" dirty="0"/>
                  <a:t> restricted.</a:t>
                </a:r>
              </a:p>
              <a:p>
                <a:pPr lvl="1"/>
                <a:r>
                  <a:rPr lang="en-US" dirty="0"/>
                  <a:t>The SQL query returns only unrestricted </a:t>
                </a:r>
                <a:r>
                  <a:rPr lang="en-US" altLang="zh-CN" dirty="0"/>
                  <a:t>Attribute</a:t>
                </a:r>
                <a:r>
                  <a:rPr lang="en-US" dirty="0"/>
                  <a:t> (</a:t>
                </a:r>
                <a:r>
                  <a:rPr lang="en-US" dirty="0" err="1"/>
                  <a:t>Ename</a:t>
                </a:r>
                <a:r>
                  <a:rPr lang="en-US" dirty="0"/>
                  <a:t>), but reveals restricted </a:t>
                </a:r>
                <a:r>
                  <a:rPr lang="en-US" altLang="zh-CN" dirty="0"/>
                  <a:t>Attribute</a:t>
                </a:r>
                <a:r>
                  <a:rPr lang="en-US" dirty="0"/>
                  <a:t> “Salary”, namely whether any employees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and, if so, which employees.</a:t>
                </a:r>
              </a:p>
              <a:p>
                <a:pPr lvl="1"/>
                <a:r>
                  <a:rPr lang="en-US" dirty="0"/>
                  <a:t>Solution is to check not only the attribute returned by SELECT (</a:t>
                </a:r>
                <a:r>
                  <a:rPr lang="en-US" dirty="0" err="1"/>
                  <a:t>Ename</a:t>
                </a:r>
                <a:r>
                  <a:rPr lang="en-US" dirty="0"/>
                  <a:t>), but also any other attributes must be accessed.</a:t>
                </a:r>
              </a:p>
              <a:p>
                <a:r>
                  <a:rPr lang="en-US" dirty="0"/>
                  <a:t>Inference problem for classification by row:</a:t>
                </a:r>
              </a:p>
              <a:p>
                <a:pPr lvl="1"/>
                <a:r>
                  <a:rPr lang="en-US" dirty="0"/>
                  <a:t>Fig. 13.9(c): </a:t>
                </a:r>
                <a:r>
                  <a:rPr lang="en-US" altLang="zh-CN" dirty="0"/>
                  <a:t>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p>
              <a:p>
                <a:pPr lvl="1"/>
                <a:r>
                  <a:rPr lang="en-US" dirty="0"/>
                  <a:t>The SQL query returns null, so the previous inference is prevented. </a:t>
                </a:r>
              </a:p>
              <a:p>
                <a:pPr lvl="1"/>
                <a:r>
                  <a:rPr lang="en-US" dirty="0"/>
                  <a:t>But a weaker inference occurs: one can infer that either tuples</a:t>
                </a:r>
                <a:r>
                  <a:rPr lang="en-US" altLang="zh-CN" dirty="0"/>
                  <a:t>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is restricted, or no employee has </a:t>
                </a:r>
                <a:r>
                  <a:rPr lang="en-US" altLang="zh-CN" dirty="0"/>
                  <a:t>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a:t>
                </a:r>
              </a:p>
              <a:p>
                <a:r>
                  <a:rPr lang="en-US" dirty="0"/>
                  <a:t>These problems are avoided if we use classification by database or table.</a:t>
                </a:r>
              </a:p>
              <a:p>
                <a:endParaRPr lang="en-SE" dirty="0"/>
              </a:p>
            </p:txBody>
          </p:sp>
        </mc:Choice>
        <mc:Fallback xmlns="">
          <p:sp>
            <p:nvSpPr>
              <p:cNvPr id="3" name="Content Placeholder 2">
                <a:extLst>
                  <a:ext uri="{FF2B5EF4-FFF2-40B4-BE49-F238E27FC236}">
                    <a16:creationId xmlns:a16="http://schemas.microsoft.com/office/drawing/2014/main" id="{D5467E39-AD7C-4D08-8FFC-E7D4600CC99B}"/>
                  </a:ext>
                </a:extLst>
              </p:cNvPr>
              <p:cNvSpPr>
                <a:spLocks noGrp="1" noRot="1" noChangeAspect="1" noMove="1" noResize="1" noEditPoints="1" noAdjustHandles="1" noChangeArrowheads="1" noChangeShapeType="1" noTextEdit="1"/>
              </p:cNvSpPr>
              <p:nvPr>
                <p:ph idx="1"/>
              </p:nvPr>
            </p:nvSpPr>
            <p:spPr>
              <a:xfrm>
                <a:off x="76201" y="1196752"/>
                <a:ext cx="5503912" cy="5661247"/>
              </a:xfrm>
              <a:blipFill>
                <a:blip r:embed="rId3"/>
                <a:stretch>
                  <a:fillRect l="-554" t="-1184" r="-12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E13FD5-03C8-4573-8515-801DDFABA292}"/>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dirty="0"/>
          </a:p>
        </p:txBody>
      </p:sp>
      <p:sp>
        <p:nvSpPr>
          <p:cNvPr id="8" name="Rectangle 2">
            <a:extLst>
              <a:ext uri="{FF2B5EF4-FFF2-40B4-BE49-F238E27FC236}">
                <a16:creationId xmlns:a16="http://schemas.microsoft.com/office/drawing/2014/main" id="{57780B3C-FC4D-4B9D-B0E9-5BA54954D762}"/>
              </a:ext>
            </a:extLst>
          </p:cNvPr>
          <p:cNvSpPr>
            <a:spLocks noGrp="1" noChangeArrowheads="1"/>
          </p:cNvSpPr>
          <p:nvPr>
            <p:ph type="title"/>
          </p:nvPr>
        </p:nvSpPr>
        <p:spPr>
          <a:xfrm>
            <a:off x="323528" y="188640"/>
            <a:ext cx="8352928" cy="868362"/>
          </a:xfrm>
        </p:spPr>
        <p:txBody>
          <a:bodyPr>
            <a:noAutofit/>
          </a:bodyPr>
          <a:lstStyle/>
          <a:p>
            <a:r>
              <a:rPr lang="en-US" altLang="en-US" dirty="0"/>
              <a:t>Database Security: Read Access</a:t>
            </a:r>
          </a:p>
        </p:txBody>
      </p:sp>
      <p:pic>
        <p:nvPicPr>
          <p:cNvPr id="10" name="Picture 9">
            <a:extLst>
              <a:ext uri="{FF2B5EF4-FFF2-40B4-BE49-F238E27FC236}">
                <a16:creationId xmlns:a16="http://schemas.microsoft.com/office/drawing/2014/main" id="{E512F8F5-25BC-47D6-9416-0B99A4AA8355}"/>
              </a:ext>
            </a:extLst>
          </p:cNvPr>
          <p:cNvPicPr>
            <a:picLocks noChangeAspect="1"/>
          </p:cNvPicPr>
          <p:nvPr/>
        </p:nvPicPr>
        <p:blipFill>
          <a:blip r:embed="rId4"/>
          <a:stretch>
            <a:fillRect/>
          </a:stretch>
        </p:blipFill>
        <p:spPr>
          <a:xfrm>
            <a:off x="5632565" y="4040246"/>
            <a:ext cx="3419872" cy="2116668"/>
          </a:xfrm>
          <a:prstGeom prst="rect">
            <a:avLst/>
          </a:prstGeom>
        </p:spPr>
      </p:pic>
      <p:pic>
        <p:nvPicPr>
          <p:cNvPr id="11" name="Picture 10">
            <a:extLst>
              <a:ext uri="{FF2B5EF4-FFF2-40B4-BE49-F238E27FC236}">
                <a16:creationId xmlns:a16="http://schemas.microsoft.com/office/drawing/2014/main" id="{B41A888A-6A36-441D-9DA6-5701B01DE1AA}"/>
              </a:ext>
            </a:extLst>
          </p:cNvPr>
          <p:cNvPicPr>
            <a:picLocks noChangeAspect="1"/>
          </p:cNvPicPr>
          <p:nvPr/>
        </p:nvPicPr>
        <p:blipFill>
          <a:blip r:embed="rId5"/>
          <a:stretch>
            <a:fillRect/>
          </a:stretch>
        </p:blipFill>
        <p:spPr>
          <a:xfrm>
            <a:off x="5777868" y="1286591"/>
            <a:ext cx="3129266" cy="2142409"/>
          </a:xfrm>
          <a:prstGeom prst="rect">
            <a:avLst/>
          </a:prstGeom>
        </p:spPr>
      </p:pic>
      <p:sp>
        <p:nvSpPr>
          <p:cNvPr id="13" name="文本框 4">
            <a:extLst>
              <a:ext uri="{FF2B5EF4-FFF2-40B4-BE49-F238E27FC236}">
                <a16:creationId xmlns:a16="http://schemas.microsoft.com/office/drawing/2014/main" id="{A8174CF1-9F51-4247-9AAF-607AE4B0B8F3}"/>
              </a:ext>
            </a:extLst>
          </p:cNvPr>
          <p:cNvSpPr txBox="1"/>
          <p:nvPr/>
        </p:nvSpPr>
        <p:spPr>
          <a:xfrm>
            <a:off x="6725185" y="3407659"/>
            <a:ext cx="1234633" cy="338554"/>
          </a:xfrm>
          <a:prstGeom prst="rect">
            <a:avLst/>
          </a:prstGeom>
          <a:noFill/>
        </p:spPr>
        <p:txBody>
          <a:bodyPr wrap="none" rtlCol="0">
            <a:spAutoFit/>
          </a:bodyPr>
          <a:lstStyle/>
          <a:p>
            <a:r>
              <a:rPr lang="en-US" sz="1600" dirty="0"/>
              <a:t>Fig. 13.9(b)</a:t>
            </a:r>
            <a:endParaRPr lang="zh-CN" altLang="en-US" sz="1600" dirty="0"/>
          </a:p>
        </p:txBody>
      </p:sp>
      <p:sp>
        <p:nvSpPr>
          <p:cNvPr id="14" name="文本框 6">
            <a:extLst>
              <a:ext uri="{FF2B5EF4-FFF2-40B4-BE49-F238E27FC236}">
                <a16:creationId xmlns:a16="http://schemas.microsoft.com/office/drawing/2014/main" id="{6578651F-A4BC-4663-9B1D-395EAA9A8D49}"/>
              </a:ext>
            </a:extLst>
          </p:cNvPr>
          <p:cNvSpPr txBox="1"/>
          <p:nvPr/>
        </p:nvSpPr>
        <p:spPr>
          <a:xfrm>
            <a:off x="6725185" y="6112393"/>
            <a:ext cx="1234633" cy="338554"/>
          </a:xfrm>
          <a:prstGeom prst="rect">
            <a:avLst/>
          </a:prstGeom>
          <a:noFill/>
        </p:spPr>
        <p:txBody>
          <a:bodyPr wrap="none" rtlCol="0">
            <a:spAutoFit/>
          </a:bodyPr>
          <a:lstStyle/>
          <a:p>
            <a:r>
              <a:rPr lang="en-US" sz="1600" dirty="0"/>
              <a:t>Fig. 13.9(c)</a:t>
            </a:r>
            <a:endParaRPr lang="zh-CN" altLang="en-US" sz="1600" dirty="0"/>
          </a:p>
        </p:txBody>
      </p:sp>
    </p:spTree>
    <p:extLst>
      <p:ext uri="{BB962C8B-B14F-4D97-AF65-F5344CB8AC3E}">
        <p14:creationId xmlns:p14="http://schemas.microsoft.com/office/powerpoint/2010/main" val="48426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23528" y="188640"/>
            <a:ext cx="8352928" cy="868362"/>
          </a:xfrm>
        </p:spPr>
        <p:txBody>
          <a:bodyPr>
            <a:noAutofit/>
          </a:bodyPr>
          <a:lstStyle/>
          <a:p>
            <a:r>
              <a:rPr lang="en-US" altLang="en-US" dirty="0"/>
              <a:t>Database Security: Write Access</a:t>
            </a:r>
          </a:p>
        </p:txBody>
      </p:sp>
      <mc:AlternateContent xmlns:mc="http://schemas.openxmlformats.org/markup-compatibility/2006" xmlns:a14="http://schemas.microsoft.com/office/drawing/2010/main">
        <mc:Choice Requires="a14">
          <p:sp>
            <p:nvSpPr>
              <p:cNvPr id="252931" name="Rectangle 3"/>
              <p:cNvSpPr>
                <a:spLocks noGrp="1" noChangeArrowheads="1"/>
              </p:cNvSpPr>
              <p:nvPr>
                <p:ph idx="1"/>
              </p:nvPr>
            </p:nvSpPr>
            <p:spPr>
              <a:xfrm>
                <a:off x="83255" y="1057002"/>
                <a:ext cx="5520691" cy="5800998"/>
              </a:xfrm>
            </p:spPr>
            <p:txBody>
              <a:bodyPr>
                <a:normAutofit fontScale="47500" lnSpcReduction="20000"/>
              </a:bodyPr>
              <a:lstStyle/>
              <a:p>
                <a:r>
                  <a:rPr lang="en-US" dirty="0"/>
                  <a:t>Assuming BLP model. </a:t>
                </a:r>
                <a:r>
                  <a:rPr lang="en-US" kern="1200" dirty="0">
                    <a:latin typeface="Arial" pitchFamily="-109" charset="0"/>
                  </a:rPr>
                  <a:t>For write access, the database needs to enforce the *- property (no write down).</a:t>
                </a:r>
              </a:p>
              <a:p>
                <a:r>
                  <a:rPr lang="en-US" dirty="0"/>
                  <a:t>Consider SQL statement:</a:t>
                </a:r>
              </a:p>
              <a:p>
                <a:pPr lvl="1"/>
                <a:r>
                  <a:rPr lang="en-US" dirty="0"/>
                  <a:t>INSERT INTO Employee VALUES (James,8,35K,9664)</a:t>
                </a:r>
              </a:p>
              <a:p>
                <a:r>
                  <a:rPr lang="en-US" altLang="zh-CN" dirty="0"/>
                  <a:t>Consider Fig. 27.9(c): 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endParaRPr lang="en-US" dirty="0"/>
              </a:p>
              <a:p>
                <a:r>
                  <a:rPr lang="en-US" dirty="0"/>
                  <a:t>An unrestricted user wants to insert a tuple with  primary key (Eid </a:t>
                </a:r>
                <a14:m>
                  <m:oMath xmlns:m="http://schemas.openxmlformats.org/officeDocument/2006/math">
                    <m:r>
                      <a:rPr lang="en-US" b="0" i="1" smtClean="0">
                        <a:latin typeface="Cambria Math" panose="02040503050406030204" pitchFamily="18" charset="0"/>
                      </a:rPr>
                      <m:t>=9664</m:t>
                    </m:r>
                  </m:oMath>
                </a14:m>
                <a:r>
                  <a:rPr lang="en-US" dirty="0"/>
                  <a:t>) that already exists in a restricted tuple (for James):</a:t>
                </a:r>
              </a:p>
              <a:p>
                <a:pPr lvl="1"/>
                <a:r>
                  <a:rPr lang="en-US" dirty="0"/>
                  <a:t>Can reject, but then user can infer that the row exists</a:t>
                </a:r>
              </a:p>
              <a:p>
                <a:pPr lvl="1"/>
                <a:r>
                  <a:rPr lang="en-US" dirty="0"/>
                  <a:t>Can replace, but then it compromises data integrity</a:t>
                </a:r>
              </a:p>
              <a:p>
                <a:pPr lvl="1"/>
                <a:r>
                  <a:rPr lang="en-US" dirty="0"/>
                  <a:t>Solution is </a:t>
                </a:r>
                <a:r>
                  <a:rPr lang="en-US" i="1" dirty="0" err="1"/>
                  <a:t>polyinstantiation</a:t>
                </a:r>
                <a:r>
                  <a:rPr lang="en-US" dirty="0"/>
                  <a:t>: insert a new </a:t>
                </a:r>
                <a:r>
                  <a:rPr lang="en-US" i="1" dirty="0"/>
                  <a:t>unrestricted</a:t>
                </a:r>
                <a:r>
                  <a:rPr lang="en-US" dirty="0"/>
                  <a:t> row with the same primary key, but with salary 35K to create conflicting entries. </a:t>
                </a:r>
              </a:p>
              <a:p>
                <a:r>
                  <a:rPr lang="en-US" altLang="zh-CN" dirty="0">
                    <a:latin typeface="Arial" pitchFamily="-109" charset="0"/>
                  </a:rPr>
                  <a:t>This also helps prevent inference problems for read access. </a:t>
                </a:r>
              </a:p>
              <a:p>
                <a:pPr lvl="1"/>
                <a:r>
                  <a:rPr lang="en-US" altLang="zh-CN" dirty="0">
                    <a:latin typeface="Arial" pitchFamily="-109" charset="0"/>
                  </a:rPr>
                  <a:t>If an unrestricted user queries James’ salary in the original table, the user’s request is rejected and the user may infer that his salary</a:t>
                </a:r>
                <a:r>
                  <a:rPr lang="en-US" altLang="zh-CN" dirty="0"/>
                  <a:t>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latin typeface="Arial" pitchFamily="-109" charset="0"/>
                  </a:rPr>
                  <a:t>. Inclusion of the “false” row provides a form of “cover” for the true salary of James.</a:t>
                </a:r>
              </a:p>
              <a:p>
                <a:r>
                  <a:rPr lang="en-US" dirty="0"/>
                  <a:t>These problems are avoided if we use classification by database or table.</a:t>
                </a:r>
              </a:p>
              <a:p>
                <a:pPr lvl="1"/>
                <a:endParaRPr lang="en-US" dirty="0"/>
              </a:p>
              <a:p>
                <a:endParaRPr lang="en-SE" dirty="0"/>
              </a:p>
            </p:txBody>
          </p:sp>
        </mc:Choice>
        <mc:Fallback xmlns="">
          <p:sp>
            <p:nvSpPr>
              <p:cNvPr id="252931" name="Rectangle 3"/>
              <p:cNvSpPr>
                <a:spLocks noGrp="1" noRot="1" noChangeAspect="1" noMove="1" noResize="1" noEditPoints="1" noAdjustHandles="1" noChangeArrowheads="1" noChangeShapeType="1" noTextEdit="1"/>
              </p:cNvSpPr>
              <p:nvPr>
                <p:ph idx="1"/>
              </p:nvPr>
            </p:nvSpPr>
            <p:spPr>
              <a:xfrm>
                <a:off x="83255" y="1057002"/>
                <a:ext cx="5520691" cy="5800998"/>
              </a:xfrm>
              <a:blipFill>
                <a:blip r:embed="rId3"/>
                <a:stretch>
                  <a:fillRect l="-552" t="-1155" r="-884"/>
                </a:stretch>
              </a:blipFill>
            </p:spPr>
            <p:txBody>
              <a:bodyPr/>
              <a:lstStyle/>
              <a:p>
                <a:r>
                  <a:rPr lang="en-SE">
                    <a:noFill/>
                  </a:rPr>
                  <a:t> </a:t>
                </a:r>
              </a:p>
            </p:txBody>
          </p:sp>
        </mc:Fallback>
      </mc:AlternateContent>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pic>
        <p:nvPicPr>
          <p:cNvPr id="3" name="Picture 2">
            <a:extLst>
              <a:ext uri="{FF2B5EF4-FFF2-40B4-BE49-F238E27FC236}">
                <a16:creationId xmlns:a16="http://schemas.microsoft.com/office/drawing/2014/main" id="{8EFC0DEC-0A83-4B0E-9894-DC59DFE6096E}"/>
              </a:ext>
            </a:extLst>
          </p:cNvPr>
          <p:cNvPicPr>
            <a:picLocks noChangeAspect="1"/>
          </p:cNvPicPr>
          <p:nvPr/>
        </p:nvPicPr>
        <p:blipFill>
          <a:blip r:embed="rId4"/>
          <a:stretch>
            <a:fillRect/>
          </a:stretch>
        </p:blipFill>
        <p:spPr>
          <a:xfrm>
            <a:off x="5577950" y="3955610"/>
            <a:ext cx="3515847" cy="2434048"/>
          </a:xfrm>
          <a:prstGeom prst="rect">
            <a:avLst/>
          </a:prstGeom>
        </p:spPr>
      </p:pic>
      <p:pic>
        <p:nvPicPr>
          <p:cNvPr id="7" name="图片 2">
            <a:extLst>
              <a:ext uri="{FF2B5EF4-FFF2-40B4-BE49-F238E27FC236}">
                <a16:creationId xmlns:a16="http://schemas.microsoft.com/office/drawing/2014/main" id="{0F1F770F-8BF8-4D7F-BBFB-AE00E26E116D}"/>
              </a:ext>
            </a:extLst>
          </p:cNvPr>
          <p:cNvPicPr>
            <a:picLocks noChangeAspect="1"/>
          </p:cNvPicPr>
          <p:nvPr/>
        </p:nvPicPr>
        <p:blipFill>
          <a:blip r:embed="rId5"/>
          <a:stretch>
            <a:fillRect/>
          </a:stretch>
        </p:blipFill>
        <p:spPr>
          <a:xfrm>
            <a:off x="5683409" y="1210790"/>
            <a:ext cx="3304929" cy="2070403"/>
          </a:xfrm>
          <a:prstGeom prst="rect">
            <a:avLst/>
          </a:prstGeom>
        </p:spPr>
      </p:pic>
      <p:sp>
        <p:nvSpPr>
          <p:cNvPr id="8" name="文本框 4">
            <a:extLst>
              <a:ext uri="{FF2B5EF4-FFF2-40B4-BE49-F238E27FC236}">
                <a16:creationId xmlns:a16="http://schemas.microsoft.com/office/drawing/2014/main" id="{E9D8A779-2732-4F98-AC29-32393D09C875}"/>
              </a:ext>
            </a:extLst>
          </p:cNvPr>
          <p:cNvSpPr txBox="1"/>
          <p:nvPr/>
        </p:nvSpPr>
        <p:spPr>
          <a:xfrm>
            <a:off x="6525395" y="3242606"/>
            <a:ext cx="1620957" cy="338554"/>
          </a:xfrm>
          <a:prstGeom prst="rect">
            <a:avLst/>
          </a:prstGeom>
          <a:noFill/>
        </p:spPr>
        <p:txBody>
          <a:bodyPr wrap="none" rtlCol="0">
            <a:spAutoFit/>
          </a:bodyPr>
          <a:lstStyle/>
          <a:p>
            <a:r>
              <a:rPr lang="en-US" altLang="zh-CN" sz="1600" dirty="0"/>
              <a:t>Before insertion</a:t>
            </a:r>
            <a:endParaRPr lang="zh-CN" altLang="en-US" sz="1600" dirty="0"/>
          </a:p>
        </p:txBody>
      </p:sp>
      <p:sp>
        <p:nvSpPr>
          <p:cNvPr id="10" name="文本框 6">
            <a:extLst>
              <a:ext uri="{FF2B5EF4-FFF2-40B4-BE49-F238E27FC236}">
                <a16:creationId xmlns:a16="http://schemas.microsoft.com/office/drawing/2014/main" id="{19E81EE6-1FCD-4BCB-BA56-C827B7AFE1EE}"/>
              </a:ext>
            </a:extLst>
          </p:cNvPr>
          <p:cNvSpPr txBox="1"/>
          <p:nvPr/>
        </p:nvSpPr>
        <p:spPr>
          <a:xfrm>
            <a:off x="5701102" y="6389658"/>
            <a:ext cx="3398687" cy="338554"/>
          </a:xfrm>
          <a:prstGeom prst="rect">
            <a:avLst/>
          </a:prstGeom>
          <a:noFill/>
        </p:spPr>
        <p:txBody>
          <a:bodyPr wrap="none" rtlCol="0">
            <a:spAutoFit/>
          </a:bodyPr>
          <a:lstStyle/>
          <a:p>
            <a:r>
              <a:rPr lang="en-US" altLang="zh-CN" sz="1600" dirty="0"/>
              <a:t>After insertion with </a:t>
            </a:r>
            <a:r>
              <a:rPr lang="en-US" altLang="zh-CN" sz="1600" dirty="0" err="1"/>
              <a:t>polyinstantiation</a:t>
            </a:r>
            <a:endParaRPr lang="zh-CN" alt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solidFill>
                  <a:srgbClr val="C00000"/>
                </a:solidFill>
              </a:rPr>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dirty="0"/>
          </a:p>
        </p:txBody>
      </p:sp>
    </p:spTree>
    <p:extLst>
      <p:ext uri="{BB962C8B-B14F-4D97-AF65-F5344CB8AC3E}">
        <p14:creationId xmlns:p14="http://schemas.microsoft.com/office/powerpoint/2010/main" val="1557683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Autofit/>
          </a:bodyPr>
          <a:lstStyle/>
          <a:p>
            <a:r>
              <a:rPr lang="en-US" altLang="en-US" sz="3600" dirty="0"/>
              <a:t>Trusted Computing Base (TCB)and Trusted Platform Module (TPM)</a:t>
            </a:r>
          </a:p>
        </p:txBody>
      </p:sp>
      <p:sp>
        <p:nvSpPr>
          <p:cNvPr id="254979" name="Rectangle 3"/>
          <p:cNvSpPr>
            <a:spLocks noGrp="1" noChangeArrowheads="1"/>
          </p:cNvSpPr>
          <p:nvPr>
            <p:ph idx="1"/>
          </p:nvPr>
        </p:nvSpPr>
        <p:spPr/>
        <p:txBody>
          <a:bodyPr>
            <a:normAutofit lnSpcReduction="10000"/>
          </a:bodyPr>
          <a:lstStyle/>
          <a:p>
            <a:pPr>
              <a:lnSpc>
                <a:spcPct val="90000"/>
              </a:lnSpc>
            </a:pPr>
            <a:r>
              <a:rPr lang="en-US" dirty="0"/>
              <a:t>TCB: the set of all hardware, firmware, and/or software components that are critical to its security. It provides 3 basic services</a:t>
            </a:r>
          </a:p>
          <a:p>
            <a:pPr lvl="1"/>
            <a:r>
              <a:rPr lang="en-US" altLang="zh-CN" dirty="0"/>
              <a:t>Authenticated boot</a:t>
            </a:r>
          </a:p>
          <a:p>
            <a:pPr lvl="1"/>
            <a:r>
              <a:rPr lang="en-US" altLang="zh-CN" dirty="0"/>
              <a:t>Certification</a:t>
            </a:r>
          </a:p>
          <a:p>
            <a:pPr lvl="1"/>
            <a:r>
              <a:rPr lang="en-US" altLang="zh-CN" dirty="0"/>
              <a:t>Encryption</a:t>
            </a:r>
          </a:p>
          <a:p>
            <a:r>
              <a:rPr lang="en-US" altLang="zh-CN"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sz="3600" dirty="0"/>
              <a:t>Authenticated Boot Service</a:t>
            </a:r>
          </a:p>
        </p:txBody>
      </p:sp>
      <p:sp>
        <p:nvSpPr>
          <p:cNvPr id="257027" name="Rectangle 3"/>
          <p:cNvSpPr>
            <a:spLocks noGrp="1" noChangeArrowheads="1"/>
          </p:cNvSpPr>
          <p:nvPr>
            <p:ph idx="1"/>
          </p:nvPr>
        </p:nvSpPr>
        <p:spPr/>
        <p:txBody>
          <a:bodyPr>
            <a:normAutofit fontScale="77500" lnSpcReduction="20000"/>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D96F-EA46-43B3-999B-6C583D22BC15}"/>
              </a:ext>
            </a:extLst>
          </p:cNvPr>
          <p:cNvSpPr>
            <a:spLocks noGrp="1"/>
          </p:cNvSpPr>
          <p:nvPr>
            <p:ph type="title"/>
          </p:nvPr>
        </p:nvSpPr>
        <p:spPr/>
        <p:txBody>
          <a:bodyPr/>
          <a:lstStyle/>
          <a:p>
            <a:r>
              <a:rPr lang="en-US" altLang="en-US" dirty="0"/>
              <a:t>Certification Service</a:t>
            </a:r>
            <a:endParaRPr lang="en-SE" dirty="0"/>
          </a:p>
        </p:txBody>
      </p:sp>
      <p:sp>
        <p:nvSpPr>
          <p:cNvPr id="3" name="Content Placeholder 2">
            <a:extLst>
              <a:ext uri="{FF2B5EF4-FFF2-40B4-BE49-F238E27FC236}">
                <a16:creationId xmlns:a16="http://schemas.microsoft.com/office/drawing/2014/main" id="{7B07C882-0D18-49F9-8FB3-E19ECFB6FD06}"/>
              </a:ext>
            </a:extLst>
          </p:cNvPr>
          <p:cNvSpPr>
            <a:spLocks noGrp="1"/>
          </p:cNvSpPr>
          <p:nvPr>
            <p:ph idx="1"/>
          </p:nvPr>
        </p:nvSpPr>
        <p:spPr>
          <a:xfrm>
            <a:off x="323528" y="1196753"/>
            <a:ext cx="8568952" cy="5591168"/>
          </a:xfrm>
        </p:spPr>
        <p:txBody>
          <a:bodyPr>
            <a:normAutofit fontScale="70000" lnSpcReduction="20000"/>
          </a:bodyPr>
          <a:lstStyle/>
          <a:p>
            <a:r>
              <a:rPr lang="en-US" dirty="0"/>
              <a:t>Once a configuration is achieved and logged the TPM can certify configuration to others</a:t>
            </a:r>
          </a:p>
          <a:p>
            <a:pPr lvl="1"/>
            <a:r>
              <a:rPr lang="en-US" dirty="0"/>
              <a:t>Can produce a digital certificate</a:t>
            </a:r>
          </a:p>
          <a:p>
            <a:r>
              <a:rPr lang="en-US" dirty="0"/>
              <a:t>Confidence that configuration is unaltered because: </a:t>
            </a:r>
          </a:p>
          <a:p>
            <a:pPr lvl="1"/>
            <a:r>
              <a:rPr lang="en-US" dirty="0"/>
              <a:t>TPM is considered trustworthy</a:t>
            </a:r>
          </a:p>
          <a:p>
            <a:pPr lvl="1"/>
            <a:r>
              <a:rPr lang="en-US" dirty="0"/>
              <a:t>Only the TPM possesses this TPM’s private key</a:t>
            </a:r>
          </a:p>
          <a:p>
            <a:r>
              <a:rPr lang="en-US" dirty="0"/>
              <a:t>To assure that the certificate is both valid and up to date, a requester issues a “challenge” in the form of a random number when requesting a signed certificate from the TPM. The TPM signs a block of data consisting of the configuration information with the random number appended to it. </a:t>
            </a:r>
          </a:p>
          <a:p>
            <a:r>
              <a:rPr lang="en-US"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a:p>
            <a:endParaRPr lang="en-SE" dirty="0"/>
          </a:p>
        </p:txBody>
      </p:sp>
      <p:sp>
        <p:nvSpPr>
          <p:cNvPr id="4" name="Slide Number Placeholder 3">
            <a:extLst>
              <a:ext uri="{FF2B5EF4-FFF2-40B4-BE49-F238E27FC236}">
                <a16:creationId xmlns:a16="http://schemas.microsoft.com/office/drawing/2014/main" id="{5835AE0F-44FE-4EB9-98B9-13E8E02AF233}"/>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spTree>
    <p:extLst>
      <p:ext uri="{BB962C8B-B14F-4D97-AF65-F5344CB8AC3E}">
        <p14:creationId xmlns:p14="http://schemas.microsoft.com/office/powerpoint/2010/main" val="192252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sz="3600" dirty="0"/>
              <a:t>Encryption Service</a:t>
            </a:r>
          </a:p>
        </p:txBody>
      </p:sp>
      <p:sp>
        <p:nvSpPr>
          <p:cNvPr id="261123" name="Rectangle 3"/>
          <p:cNvSpPr>
            <a:spLocks noGrp="1" noChangeArrowheads="1"/>
          </p:cNvSpPr>
          <p:nvPr>
            <p:ph idx="1"/>
          </p:nvPr>
        </p:nvSpPr>
        <p:spPr/>
        <p:txBody>
          <a:bodyPr>
            <a:normAutofit fontScale="85000" lnSpcReduction="20000"/>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7B09C-E7CD-45C9-82AF-C1602BF902EB}"/>
              </a:ext>
            </a:extLst>
          </p:cNvPr>
          <p:cNvSpPr>
            <a:spLocks noGrp="1"/>
          </p:cNvSpPr>
          <p:nvPr>
            <p:ph type="title"/>
          </p:nvPr>
        </p:nvSpPr>
        <p:spPr/>
        <p:txBody>
          <a:bodyPr/>
          <a:lstStyle/>
          <a:p>
            <a:r>
              <a:rPr lang="en-US" dirty="0"/>
              <a:t>TPM for File Protection</a:t>
            </a:r>
            <a:endParaRPr lang="en-SE" dirty="0"/>
          </a:p>
        </p:txBody>
      </p:sp>
      <p:pic>
        <p:nvPicPr>
          <p:cNvPr id="7" name="Content Placeholder 6">
            <a:extLst>
              <a:ext uri="{FF2B5EF4-FFF2-40B4-BE49-F238E27FC236}">
                <a16:creationId xmlns:a16="http://schemas.microsoft.com/office/drawing/2014/main" id="{0485731F-893B-46F8-9409-F524AF79C183}"/>
              </a:ext>
            </a:extLst>
          </p:cNvPr>
          <p:cNvPicPr>
            <a:picLocks noGrp="1" noChangeAspect="1"/>
          </p:cNvPicPr>
          <p:nvPr>
            <p:ph idx="1"/>
          </p:nvPr>
        </p:nvPicPr>
        <p:blipFill>
          <a:blip r:embed="rId3"/>
          <a:stretch>
            <a:fillRect/>
          </a:stretch>
        </p:blipFill>
        <p:spPr>
          <a:xfrm>
            <a:off x="4528273" y="1623897"/>
            <a:ext cx="4539527" cy="4097898"/>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
        <p:nvSpPr>
          <p:cNvPr id="6" name="Content Placeholder 2"/>
          <p:cNvSpPr txBox="1">
            <a:spLocks/>
          </p:cNvSpPr>
          <p:nvPr/>
        </p:nvSpPr>
        <p:spPr>
          <a:xfrm>
            <a:off x="-108520" y="1057002"/>
            <a:ext cx="4680520" cy="5730919"/>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a:solidFill>
                  <a:schemeClr val="tx1"/>
                </a:solidFill>
                <a:latin typeface="Arial" pitchFamily="-109" charset="0"/>
              </a:rPr>
              <a:t>A TPM protected file can be “sealed” to a particular software configuration (OS + applications), and only permits access if the current </a:t>
            </a:r>
            <a:r>
              <a:rPr lang="en-US" altLang="zh-CN" dirty="0">
                <a:solidFill>
                  <a:schemeClr val="tx1"/>
                </a:solidFill>
                <a:latin typeface="Arial" pitchFamily="-109" charset="0"/>
              </a:rPr>
              <a:t>software config matches. </a:t>
            </a:r>
          </a:p>
          <a:p>
            <a:r>
              <a:rPr lang="en-US" altLang="zh-CN" dirty="0">
                <a:solidFill>
                  <a:schemeClr val="tx1"/>
                </a:solidFill>
                <a:latin typeface="Arial" pitchFamily="-109" charset="0"/>
              </a:rPr>
              <a:t>1. The symmetric key that was used to encrypt the file is stored with the file. The key itself is protected (encrypted) with another key to which the TPM has access. The protected key is submitted to the TPM with a request to reveal the key to the application.</a:t>
            </a:r>
          </a:p>
          <a:p>
            <a:r>
              <a:rPr lang="en-US" altLang="zh-CN" dirty="0">
                <a:solidFill>
                  <a:schemeClr val="tx1"/>
                </a:solidFill>
                <a:latin typeface="Arial" pitchFamily="-109" charset="0"/>
              </a:rPr>
              <a:t>2. Associated with the protected key is a specification of the software config that may have access to the key. The TPM verifies that the current config matches the config required for revealing the key. In addition, the requesting application must be authorized to access the key. </a:t>
            </a:r>
          </a:p>
          <a:p>
            <a:r>
              <a:rPr lang="en-US" altLang="zh-CN" dirty="0">
                <a:solidFill>
                  <a:schemeClr val="tx1"/>
                </a:solidFill>
                <a:latin typeface="Arial" pitchFamily="-109" charset="0"/>
              </a:rPr>
              <a:t>3. If the current config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en-US" dirty="0"/>
              <a:t>Multilevel Security (MLS)</a:t>
            </a:r>
          </a:p>
        </p:txBody>
      </p:sp>
      <p:sp>
        <p:nvSpPr>
          <p:cNvPr id="240643" name="Rectangle 3"/>
          <p:cNvSpPr>
            <a:spLocks noGrp="1" noChangeArrowheads="1"/>
          </p:cNvSpPr>
          <p:nvPr>
            <p:ph idx="1"/>
          </p:nvPr>
        </p:nvSpPr>
        <p:spPr/>
        <p:txBody>
          <a:bodyPr>
            <a:normAutofit fontScale="85000" lnSpcReduction="20000"/>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 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FF3-1CD4-4E4E-82A9-4C0DFCB04D1F}"/>
              </a:ext>
            </a:extLst>
          </p:cNvPr>
          <p:cNvSpPr>
            <a:spLocks noGrp="1"/>
          </p:cNvSpPr>
          <p:nvPr>
            <p:ph type="title"/>
          </p:nvPr>
        </p:nvSpPr>
        <p:spPr/>
        <p:txBody>
          <a:bodyPr/>
          <a:lstStyle/>
          <a:p>
            <a:r>
              <a:rPr lang="en-US" sz="3600" dirty="0"/>
              <a:t>TPM Component Architecture (Typical)</a:t>
            </a:r>
            <a:endParaRPr lang="en-SE" sz="3600" dirty="0"/>
          </a:p>
        </p:txBody>
      </p:sp>
      <p:sp>
        <p:nvSpPr>
          <p:cNvPr id="3" name="Content Placeholder 2">
            <a:extLst>
              <a:ext uri="{FF2B5EF4-FFF2-40B4-BE49-F238E27FC236}">
                <a16:creationId xmlns:a16="http://schemas.microsoft.com/office/drawing/2014/main" id="{A2140BEA-C431-4FA1-9E4F-CA9209556A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4933841-8AB8-4D5B-891E-A8674086D98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pic>
        <p:nvPicPr>
          <p:cNvPr id="5" name="Picture 4" descr="f12.pdf">
            <a:extLst>
              <a:ext uri="{FF2B5EF4-FFF2-40B4-BE49-F238E27FC236}">
                <a16:creationId xmlns:a16="http://schemas.microsoft.com/office/drawing/2014/main" id="{13021B8B-27B7-45C1-9F28-3E1E4140755C}"/>
              </a:ext>
            </a:extLst>
          </p:cNvPr>
          <p:cNvPicPr>
            <a:picLocks noChangeAspect="1"/>
          </p:cNvPicPr>
          <p:nvPr/>
        </p:nvPicPr>
        <p:blipFill rotWithShape="1">
          <a:blip r:embed="rId2">
            <a:extLst>
              <a:ext uri="{28A0092B-C50C-407E-A947-70E740481C1C}">
                <a14:useLocalDpi xmlns:a14="http://schemas.microsoft.com/office/drawing/2010/main" val="0"/>
              </a:ext>
            </a:extLst>
          </a:blip>
          <a:srcRect l="6374" t="13333" r="5817" b="9926"/>
          <a:stretch/>
        </p:blipFill>
        <p:spPr>
          <a:xfrm>
            <a:off x="2122406" y="1316997"/>
            <a:ext cx="4899188" cy="5541003"/>
          </a:xfrm>
          <a:prstGeom prst="rect">
            <a:avLst/>
          </a:prstGeom>
          <a:solidFill>
            <a:sysClr val="window" lastClr="FFFFFF"/>
          </a:solidFill>
        </p:spPr>
      </p:pic>
    </p:spTree>
    <p:extLst>
      <p:ext uri="{BB962C8B-B14F-4D97-AF65-F5344CB8AC3E}">
        <p14:creationId xmlns:p14="http://schemas.microsoft.com/office/powerpoint/2010/main" val="631907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42834E-67A2-4B50-A301-B617FB9FEBDF}"/>
              </a:ext>
            </a:extLst>
          </p:cNvPr>
          <p:cNvSpPr>
            <a:spLocks noGrp="1"/>
          </p:cNvSpPr>
          <p:nvPr>
            <p:ph type="title"/>
          </p:nvPr>
        </p:nvSpPr>
        <p:spPr/>
        <p:txBody>
          <a:bodyPr/>
          <a:lstStyle/>
          <a:p>
            <a:r>
              <a:rPr lang="en-US" dirty="0"/>
              <a:t>TPM </a:t>
            </a:r>
            <a:r>
              <a:rPr lang="en-US"/>
              <a:t>on Windows</a:t>
            </a:r>
            <a:endParaRPr lang="en-SE" dirty="0"/>
          </a:p>
        </p:txBody>
      </p:sp>
      <p:sp>
        <p:nvSpPr>
          <p:cNvPr id="6" name="Content Placeholder 5">
            <a:extLst>
              <a:ext uri="{FF2B5EF4-FFF2-40B4-BE49-F238E27FC236}">
                <a16:creationId xmlns:a16="http://schemas.microsoft.com/office/drawing/2014/main" id="{16247DE2-071A-4FEA-9DE7-EE17256D5A24}"/>
              </a:ext>
            </a:extLst>
          </p:cNvPr>
          <p:cNvSpPr>
            <a:spLocks noGrp="1"/>
          </p:cNvSpPr>
          <p:nvPr>
            <p:ph idx="1"/>
          </p:nvPr>
        </p:nvSpPr>
        <p:spPr>
          <a:xfrm>
            <a:off x="333973" y="1057003"/>
            <a:ext cx="8568952" cy="1723925"/>
          </a:xfrm>
        </p:spPr>
        <p:txBody>
          <a:bodyPr>
            <a:normAutofit fontScale="77500" lnSpcReduction="20000"/>
          </a:bodyPr>
          <a:lstStyle/>
          <a:p>
            <a:r>
              <a:rPr lang="en-US" dirty="0"/>
              <a:t>To check the status of TPM on your computer, you can either use </a:t>
            </a:r>
            <a:r>
              <a:rPr lang="en-US" dirty="0" err="1"/>
              <a:t>TPM.msc</a:t>
            </a:r>
            <a:r>
              <a:rPr lang="en-US" dirty="0"/>
              <a:t> management console or get-</a:t>
            </a:r>
            <a:r>
              <a:rPr lang="en-US" dirty="0" err="1"/>
              <a:t>tpm</a:t>
            </a:r>
            <a:r>
              <a:rPr lang="en-US" dirty="0"/>
              <a:t> in a PowerShell session. (Requires administrator rights.)</a:t>
            </a:r>
            <a:endParaRPr lang="en-SE" dirty="0"/>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pic>
        <p:nvPicPr>
          <p:cNvPr id="1026" name="Picture 2" descr="image 4 - How To Clear and Manage TPM on Windows 10">
            <a:extLst>
              <a:ext uri="{FF2B5EF4-FFF2-40B4-BE49-F238E27FC236}">
                <a16:creationId xmlns:a16="http://schemas.microsoft.com/office/drawing/2014/main" id="{FA760D71-B76D-4CB6-A9A2-05C26D9C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635787"/>
            <a:ext cx="5431639" cy="38737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DF0BD0-E6FC-4401-AF73-BB9C1200C0F6}"/>
              </a:ext>
            </a:extLst>
          </p:cNvPr>
          <p:cNvSpPr/>
          <p:nvPr/>
        </p:nvSpPr>
        <p:spPr>
          <a:xfrm>
            <a:off x="2199928" y="6541700"/>
            <a:ext cx="4734272" cy="246221"/>
          </a:xfrm>
          <a:prstGeom prst="rect">
            <a:avLst/>
          </a:prstGeom>
        </p:spPr>
        <p:txBody>
          <a:bodyPr wrap="square">
            <a:spAutoFit/>
          </a:bodyPr>
          <a:lstStyle/>
          <a:p>
            <a:r>
              <a:rPr lang="en-SE" sz="1000" dirty="0"/>
              <a:t>https://www.nextofwindows.com/how-to-clear-and-manage-tpm-on-windows-10</a:t>
            </a:r>
          </a:p>
        </p:txBody>
      </p:sp>
    </p:spTree>
    <p:extLst>
      <p:ext uri="{BB962C8B-B14F-4D97-AF65-F5344CB8AC3E}">
        <p14:creationId xmlns:p14="http://schemas.microsoft.com/office/powerpoint/2010/main" val="3363846508"/>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t>TCB and TPM</a:t>
            </a:r>
          </a:p>
          <a:p>
            <a:r>
              <a:rPr lang="en-US" dirty="0">
                <a:solidFill>
                  <a:srgbClr val="C00000"/>
                </a:solidFill>
              </a:rPr>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Tree>
    <p:extLst>
      <p:ext uri="{BB962C8B-B14F-4D97-AF65-F5344CB8AC3E}">
        <p14:creationId xmlns:p14="http://schemas.microsoft.com/office/powerpoint/2010/main" val="239006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9C9709-7ACB-4FFE-A042-4891CB28A318}"/>
              </a:ext>
            </a:extLst>
          </p:cNvPr>
          <p:cNvSpPr>
            <a:spLocks noGrp="1"/>
          </p:cNvSpPr>
          <p:nvPr>
            <p:ph type="body" sz="half" idx="1"/>
          </p:nvPr>
        </p:nvSpPr>
        <p:spPr/>
        <p:txBody>
          <a:bodyPr>
            <a:normAutofit fontScale="62500" lnSpcReduction="20000"/>
          </a:bodyPr>
          <a:lstStyle/>
          <a:p>
            <a:r>
              <a:rPr lang="en-US" dirty="0"/>
              <a:t>ISO standard for security evaluation</a:t>
            </a:r>
          </a:p>
          <a:p>
            <a:r>
              <a:rPr lang="en-US"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dirty="0"/>
              <a:t>7 Evaluation Assurance Levels (EALs) </a:t>
            </a:r>
          </a:p>
          <a:p>
            <a:endParaRPr lang="en-US" dirty="0"/>
          </a:p>
          <a:p>
            <a:endParaRPr lang="en-SE" dirty="0"/>
          </a:p>
        </p:txBody>
      </p:sp>
      <p:sp>
        <p:nvSpPr>
          <p:cNvPr id="268291" name="Rectangle 3"/>
          <p:cNvSpPr>
            <a:spLocks noGrp="1" noChangeArrowheads="1"/>
          </p:cNvSpPr>
          <p:nvPr>
            <p:ph sz="half" idx="2"/>
          </p:nvPr>
        </p:nvSpPr>
        <p:spPr/>
        <p:txBody>
          <a:bodyPr>
            <a:normAutofit fontScale="62500" lnSpcReduction="20000"/>
          </a:bodyPr>
          <a:lstStyle/>
          <a:p>
            <a:r>
              <a:rPr lang="en-US" dirty="0"/>
              <a:t>EAL 1: Functionally tested</a:t>
            </a:r>
          </a:p>
          <a:p>
            <a:r>
              <a:rPr lang="en-US" dirty="0"/>
              <a:t>EAL 2: Structurally tested</a:t>
            </a:r>
          </a:p>
          <a:p>
            <a:r>
              <a:rPr lang="en-US" dirty="0"/>
              <a:t>EAL 3: Methodically tested and checked</a:t>
            </a:r>
          </a:p>
          <a:p>
            <a:r>
              <a:rPr lang="en-US" dirty="0"/>
              <a:t>EAL 4: Methodically designed, tested, and reviewed</a:t>
            </a:r>
          </a:p>
          <a:p>
            <a:r>
              <a:rPr lang="en-US" dirty="0"/>
              <a:t>EAL 5: Semi-formally designed and tested</a:t>
            </a:r>
          </a:p>
          <a:p>
            <a:r>
              <a:rPr lang="en-US" dirty="0"/>
              <a:t>EAL 6: Semi-formally verified design and tested</a:t>
            </a:r>
          </a:p>
          <a:p>
            <a:r>
              <a:rPr lang="en-US" dirty="0"/>
              <a:t>EAL 7: Formally verified design and tested</a:t>
            </a:r>
          </a:p>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33</a:t>
            </a:fld>
            <a:endParaRPr lang="en-US" sz="1400" dirty="0">
              <a:solidFill>
                <a:prstClr val="white">
                  <a:lumMod val="65000"/>
                  <a:lumOff val="35000"/>
                </a:prstClr>
              </a:solidFill>
            </a:endParaRPr>
          </a:p>
        </p:txBody>
      </p:sp>
      <p:sp>
        <p:nvSpPr>
          <p:cNvPr id="268290" name="Rectangle 2"/>
          <p:cNvSpPr>
            <a:spLocks noGrp="1" noChangeArrowheads="1"/>
          </p:cNvSpPr>
          <p:nvPr>
            <p:ph type="title"/>
          </p:nvPr>
        </p:nvSpPr>
        <p:spPr/>
        <p:txBody>
          <a:bodyPr/>
          <a:lstStyle/>
          <a:p>
            <a:r>
              <a:rPr lang="en-US" altLang="en-US" dirty="0">
                <a:solidFill>
                  <a:srgbClr val="9B37AA"/>
                </a:solidFill>
              </a:rPr>
              <a:t>Common Criteria</a:t>
            </a:r>
          </a:p>
        </p:txBody>
      </p:sp>
      <p:sp>
        <p:nvSpPr>
          <p:cNvPr id="3" name="Rectangle 2">
            <a:extLst>
              <a:ext uri="{FF2B5EF4-FFF2-40B4-BE49-F238E27FC236}">
                <a16:creationId xmlns:a16="http://schemas.microsoft.com/office/drawing/2014/main" id="{E3F3E676-2B9C-4BCF-A2EC-9E2B14279F3D}"/>
              </a:ext>
            </a:extLst>
          </p:cNvPr>
          <p:cNvSpPr/>
          <p:nvPr/>
        </p:nvSpPr>
        <p:spPr>
          <a:xfrm>
            <a:off x="4709816" y="1628800"/>
            <a:ext cx="4254672" cy="5029200"/>
          </a:xfrm>
          <a:prstGeom prst="rect">
            <a:avLst/>
          </a:prstGeom>
        </p:spPr>
        <p:txBody>
          <a:bodyPr/>
          <a:lstStyle/>
          <a:p>
            <a:pPr lvl="0" rtl="0">
              <a:buChar char="•"/>
            </a:pPr>
            <a:endParaRPr lang="en-US" sz="18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a:xfrm>
            <a:off x="323528" y="1196753"/>
            <a:ext cx="8568952" cy="5591168"/>
          </a:xfrm>
        </p:spPr>
        <p:txBody>
          <a:bodyPr>
            <a:normAutofit fontScale="77500" lnSpcReduction="20000"/>
          </a:bodyPr>
          <a:lstStyle/>
          <a:p>
            <a:r>
              <a:rPr lang="en-US" altLang="zh-CN" dirty="0"/>
              <a:t>Security levels</a:t>
            </a:r>
          </a:p>
          <a:p>
            <a:pPr lvl="1"/>
            <a:r>
              <a:rPr lang="en-US" altLang="zh-CN" dirty="0"/>
              <a:t>A subject has a </a:t>
            </a:r>
            <a:r>
              <a:rPr lang="en-US" altLang="zh-CN" dirty="0">
                <a:solidFill>
                  <a:srgbClr val="C00000"/>
                </a:solidFill>
              </a:rPr>
              <a:t>security clearance</a:t>
            </a:r>
            <a:r>
              <a:rPr lang="en-US" altLang="zh-CN" dirty="0"/>
              <a:t>; an object has a </a:t>
            </a:r>
            <a:r>
              <a:rPr lang="en-US" altLang="zh-CN" dirty="0">
                <a:solidFill>
                  <a:srgbClr val="C00000"/>
                </a:solidFill>
              </a:rPr>
              <a:t>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pPr lvl="1"/>
            <a:r>
              <a:rPr lang="en-US" altLang="zh-CN" dirty="0">
                <a:ea typeface="宋体" charset="-122"/>
              </a:rPr>
              <a:t>Information flow from high to low-level is disallowed.</a:t>
            </a:r>
          </a:p>
          <a:p>
            <a:r>
              <a:rPr lang="en-US" altLang="zh-CN" dirty="0"/>
              <a:t>Biba model: designed for protecting </a:t>
            </a:r>
            <a:r>
              <a:rPr lang="en-US" altLang="zh-CN" i="1" dirty="0"/>
              <a:t>integrity</a:t>
            </a:r>
            <a:r>
              <a:rPr lang="en-US" altLang="zh-CN" dirty="0"/>
              <a:t> of high-level objects from low-level subjects</a:t>
            </a:r>
          </a:p>
          <a:p>
            <a:pPr lvl="1"/>
            <a:r>
              <a:rPr lang="en-US" altLang="zh-CN" dirty="0">
                <a:ea typeface="宋体" charset="-122"/>
              </a:rPr>
              <a:t>Information flow from low to high-level is disallowed.</a:t>
            </a:r>
          </a:p>
          <a:p>
            <a:r>
              <a:rPr lang="en-US" altLang="zh-CN" dirty="0">
                <a:ea typeface="宋体" charset="-122"/>
              </a:rPr>
              <a:t>BLP and Biba are examples of Mandatory Access Control (MAC).</a:t>
            </a:r>
            <a:endParaRPr lang="en-US" altLang="zh-CN" dirty="0"/>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2839-FD14-48F5-8F36-F78250886E0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48B2F83-7AF3-4C47-8D7D-29058A1FF5C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3AF4BC62-D4C6-443D-BE0F-DB7634BB31D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Picture 4">
            <a:extLst>
              <a:ext uri="{FF2B5EF4-FFF2-40B4-BE49-F238E27FC236}">
                <a16:creationId xmlns:a16="http://schemas.microsoft.com/office/drawing/2014/main" id="{E3E9D720-9590-48D2-AEFC-9DBBBC0C9FA3}"/>
              </a:ext>
            </a:extLst>
          </p:cNvPr>
          <p:cNvPicPr>
            <a:picLocks noChangeAspect="1"/>
          </p:cNvPicPr>
          <p:nvPr/>
        </p:nvPicPr>
        <p:blipFill>
          <a:blip r:embed="rId3"/>
          <a:stretch>
            <a:fillRect/>
          </a:stretch>
        </p:blipFill>
        <p:spPr>
          <a:xfrm>
            <a:off x="3491879" y="3560569"/>
            <a:ext cx="5400600" cy="2905043"/>
          </a:xfrm>
          <a:prstGeom prst="rect">
            <a:avLst/>
          </a:prstGeom>
        </p:spPr>
      </p:pic>
      <p:pic>
        <p:nvPicPr>
          <p:cNvPr id="6" name="Picture 5">
            <a:extLst>
              <a:ext uri="{FF2B5EF4-FFF2-40B4-BE49-F238E27FC236}">
                <a16:creationId xmlns:a16="http://schemas.microsoft.com/office/drawing/2014/main" id="{96E50070-0044-4FEF-B918-FE3D9E16DCD6}"/>
              </a:ext>
            </a:extLst>
          </p:cNvPr>
          <p:cNvPicPr>
            <a:picLocks noChangeAspect="1"/>
          </p:cNvPicPr>
          <p:nvPr/>
        </p:nvPicPr>
        <p:blipFill>
          <a:blip r:embed="rId4"/>
          <a:stretch>
            <a:fillRect/>
          </a:stretch>
        </p:blipFill>
        <p:spPr>
          <a:xfrm>
            <a:off x="3491880" y="294351"/>
            <a:ext cx="5400600" cy="3252837"/>
          </a:xfrm>
          <a:prstGeom prst="rect">
            <a:avLst/>
          </a:prstGeom>
        </p:spPr>
      </p:pic>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3474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1841070">
                    <a:tc>
                      <a:txBody>
                        <a:bodyPr/>
                        <a:lstStyle/>
                        <a:p>
                          <a:r>
                            <a:rPr lang="en-US" altLang="zh-CN" sz="1800" b="1" dirty="0"/>
                            <a:t>Simple security property: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800" b="0" dirty="0">
                              <a:solidFill>
                                <a:srgbClr val="C00000"/>
                              </a:solidFill>
                            </a:rPr>
                            <a:t>No read up</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read</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p>
                          <a:pPr marL="0" indent="0">
                            <a:buFont typeface="Arial" panose="020B0604020202020204" pitchFamily="34" charset="0"/>
                            <a:buNone/>
                          </a:pPr>
                          <a:r>
                            <a:rPr lang="en-US" altLang="zh-CN" sz="1800" b="1" dirty="0"/>
                            <a:t>* property</a:t>
                          </a:r>
                          <a:r>
                            <a:rPr lang="en-US" altLang="zh-CN" sz="1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rgbClr val="C00000"/>
                              </a:solidFill>
                              <a:latin typeface="+mn-lt"/>
                              <a:ea typeface="+mn-ea"/>
                              <a:cs typeface="+mn-cs"/>
                            </a:rPr>
                            <a:t>No write down</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write to</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6576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2011680">
                    <a:tc>
                      <a:txBody>
                        <a:bodyPr/>
                        <a:lstStyle/>
                        <a:p>
                          <a:endParaRPr lang="en-SE"/>
                        </a:p>
                      </a:txBody>
                      <a:tcPr>
                        <a:blipFill>
                          <a:blip r:embed="rId5"/>
                          <a:stretch>
                            <a:fillRect l="-178" t="-19637" r="-710" b="-4532"/>
                          </a:stretch>
                        </a:blipFill>
                      </a:tcPr>
                    </a:tc>
                    <a:extLst>
                      <a:ext uri="{0D108BD9-81ED-4DB2-BD59-A6C34878D82A}">
                        <a16:rowId xmlns:a16="http://schemas.microsoft.com/office/drawing/2014/main" val="29453612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78347">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6696">
                    <a:tc>
                      <a:txBody>
                        <a:bodyPr/>
                        <a:lstStyle/>
                        <a:p>
                          <a:r>
                            <a:rPr lang="en-US" altLang="zh-CN" sz="2000" b="1" dirty="0"/>
                            <a:t>Simple integrity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read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kern="1200" dirty="0">
                              <a:solidFill>
                                <a:srgbClr val="C00000"/>
                              </a:solidFill>
                              <a:latin typeface="+mn-lt"/>
                              <a:ea typeface="+mn-ea"/>
                              <a:cs typeface="+mn-cs"/>
                            </a:rPr>
                            <a:t>read</a:t>
                          </a:r>
                          <a:r>
                            <a:rPr lang="en-US" altLang="zh-CN" sz="2000" dirty="0"/>
                            <a:t> objects at level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p>
                          <a:r>
                            <a:rPr lang="en-US" altLang="zh-CN" sz="2000" b="1" dirty="0"/>
                            <a:t>Integrity *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write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a:t>
                          </a:r>
                          <a:r>
                            <a:rPr lang="en-US" altLang="zh-CN" sz="2000" dirty="0">
                              <a:solidFill>
                                <a:srgbClr val="C00000"/>
                              </a:solidFill>
                            </a:rPr>
                            <a:t> write to </a:t>
                          </a:r>
                          <a:r>
                            <a:rPr lang="en-US" altLang="zh-CN" sz="2000" dirty="0"/>
                            <a:t>objects at level</a:t>
                          </a:r>
                          <a:r>
                            <a:rPr lang="en-US" altLang="zh-CN" sz="2000" baseline="0" dirty="0"/>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96240">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9840">
                    <a:tc>
                      <a:txBody>
                        <a:bodyPr/>
                        <a:lstStyle/>
                        <a:p>
                          <a:endParaRPr lang="en-SE"/>
                        </a:p>
                      </a:txBody>
                      <a:tcPr>
                        <a:blipFill>
                          <a:blip r:embed="rId6"/>
                          <a:stretch>
                            <a:fillRect l="-178" t="-16587" r="-710" b="-4567"/>
                          </a:stretch>
                        </a:blipFill>
                      </a:tcPr>
                    </a:tc>
                    <a:extLst>
                      <a:ext uri="{0D108BD9-81ED-4DB2-BD59-A6C34878D82A}">
                        <a16:rowId xmlns:a16="http://schemas.microsoft.com/office/drawing/2014/main" val="2945361205"/>
                      </a:ext>
                    </a:extLst>
                  </a:tr>
                </a:tbl>
              </a:graphicData>
            </a:graphic>
          </p:graphicFrame>
        </mc:Fallback>
      </mc:AlternateContent>
      <p:sp>
        <p:nvSpPr>
          <p:cNvPr id="10" name="Rectangle 9">
            <a:extLst>
              <a:ext uri="{FF2B5EF4-FFF2-40B4-BE49-F238E27FC236}">
                <a16:creationId xmlns:a16="http://schemas.microsoft.com/office/drawing/2014/main" id="{AADA8419-479D-4D6A-9C9B-9C62993D8257}"/>
              </a:ext>
            </a:extLst>
          </p:cNvPr>
          <p:cNvSpPr/>
          <p:nvPr/>
        </p:nvSpPr>
        <p:spPr>
          <a:xfrm>
            <a:off x="3914433" y="6478993"/>
            <a:ext cx="455549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buNone/>
            </a:pPr>
            <a:r>
              <a:rPr lang="en-US" altLang="zh-CN" dirty="0">
                <a:ea typeface="宋体" charset="-122"/>
              </a:rPr>
              <a:t>Arrows indicate information flow direction.</a:t>
            </a:r>
          </a:p>
        </p:txBody>
      </p:sp>
    </p:spTree>
    <p:extLst>
      <p:ext uri="{BB962C8B-B14F-4D97-AF65-F5344CB8AC3E}">
        <p14:creationId xmlns:p14="http://schemas.microsoft.com/office/powerpoint/2010/main" val="285730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p:txBody>
          <a:bodyPr>
            <a:normAutofit fontScale="92500" lnSpcReduction="10000"/>
          </a:bodyPr>
          <a:lstStyle/>
          <a:p>
            <a:r>
              <a:rPr lang="en-US" altLang="zh-CN" dirty="0"/>
              <a:t>True or False: under BLP, an unclassified document can be read or written by anyone.</a:t>
            </a:r>
          </a:p>
          <a:p>
            <a:r>
              <a:rPr lang="en-US" altLang="zh-CN" dirty="0"/>
              <a:t>ANS: False </a:t>
            </a:r>
          </a:p>
          <a:p>
            <a:pPr lvl="1"/>
            <a:r>
              <a:rPr lang="en-US" altLang="zh-CN" sz="3000" dirty="0"/>
              <a:t>Since “unclassified” is the lowest security level, any subject can read it (no read up), but only subjects at the unclassified level can write to it (no write down)</a:t>
            </a:r>
          </a:p>
          <a:p>
            <a:r>
              <a:rPr lang="en-US" altLang="zh-CN" dirty="0"/>
              <a:t>True or False: under BLP, an unclassified user can create a classified document</a:t>
            </a:r>
          </a:p>
          <a:p>
            <a:r>
              <a:rPr lang="en-US" altLang="zh-CN" dirty="0"/>
              <a:t>ANS: True (no write down)</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93AB62-10A2-4715-8F09-A4B62504A6B5}"/>
              </a:ext>
            </a:extLst>
          </p:cNvPr>
          <p:cNvSpPr>
            <a:spLocks noGrp="1"/>
          </p:cNvSpPr>
          <p:nvPr>
            <p:ph type="title"/>
          </p:nvPr>
        </p:nvSpPr>
        <p:spPr/>
        <p:txBody>
          <a:bodyPr/>
          <a:lstStyle/>
          <a:p>
            <a:r>
              <a:rPr lang="en-US" altLang="zh-CN" dirty="0">
                <a:latin typeface="Arial" pitchFamily="-109" charset="0"/>
              </a:rPr>
              <a:t>BLP *-property</a:t>
            </a:r>
            <a:endParaRPr lang="en-SE" dirty="0"/>
          </a:p>
        </p:txBody>
      </p:sp>
      <p:sp>
        <p:nvSpPr>
          <p:cNvPr id="6" name="Content Placeholder 5">
            <a:extLst>
              <a:ext uri="{FF2B5EF4-FFF2-40B4-BE49-F238E27FC236}">
                <a16:creationId xmlns:a16="http://schemas.microsoft.com/office/drawing/2014/main" id="{C934C452-4357-49D9-B5C2-8ABECA56A15E}"/>
              </a:ext>
            </a:extLst>
          </p:cNvPr>
          <p:cNvSpPr>
            <a:spLocks noGrp="1"/>
          </p:cNvSpPr>
          <p:nvPr>
            <p:ph idx="1"/>
          </p:nvPr>
        </p:nvSpPr>
        <p:spPr>
          <a:xfrm>
            <a:off x="323528" y="1046391"/>
            <a:ext cx="8568952" cy="2022569"/>
          </a:xfrm>
        </p:spPr>
        <p:txBody>
          <a:bodyPr>
            <a:normAutofit fontScale="70000" lnSpcReduction="20000"/>
          </a:bodyPr>
          <a:lstStyle/>
          <a:p>
            <a:r>
              <a:rPr lang="en-US" altLang="zh-CN" dirty="0">
                <a:latin typeface="Arial" pitchFamily="-109" charset="0"/>
              </a:rPr>
              <a:t>If no *-property, the following may occur: </a:t>
            </a:r>
          </a:p>
          <a:p>
            <a:r>
              <a:rPr lang="en-US" altLang="zh-CN" dirty="0">
                <a:latin typeface="Arial" pitchFamily="-109" charset="0"/>
              </a:rPr>
              <a:t>A malicious subject passes classified information along by putting it into an object labeled at a lower security classification than the information itself. This will allow a subsequent read access to this object by a subject at the lower clearance level.</a:t>
            </a: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pic>
        <p:nvPicPr>
          <p:cNvPr id="8" name="Picture 7" descr="f1.pdf">
            <a:extLst>
              <a:ext uri="{FF2B5EF4-FFF2-40B4-BE49-F238E27FC236}">
                <a16:creationId xmlns:a16="http://schemas.microsoft.com/office/drawing/2014/main" id="{694BE77B-5800-437E-B7A8-BA49FAE87BB2}"/>
              </a:ext>
            </a:extLst>
          </p:cNvPr>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2051720" y="3068960"/>
            <a:ext cx="5237717" cy="3936390"/>
          </a:xfrm>
          <a:prstGeom prst="rect">
            <a:avLst/>
          </a:prstGeom>
          <a:solidFill>
            <a:sysClr val="window" lastClr="FFFFFF"/>
          </a:solidFill>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a:xfrm>
            <a:off x="323528" y="1196752"/>
            <a:ext cx="8568952" cy="5346693"/>
          </a:xfrm>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400" dirty="0"/>
              <a:t>Carla: (c1-s)</a:t>
            </a:r>
          </a:p>
          <a:p>
            <a:pPr lvl="1" fontAlgn="auto">
              <a:spcAft>
                <a:spcPts val="0"/>
              </a:spcAft>
            </a:pPr>
            <a:r>
              <a:rPr lang="en-US" altLang="zh-CN" sz="24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E44D4-5088-441A-9A48-5864E395EED1}"/>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05A57064-1C8E-44FB-A10F-263303DC55AD}"/>
              </a:ext>
            </a:extLst>
          </p:cNvPr>
          <p:cNvSpPr>
            <a:spLocks noGrp="1"/>
          </p:cNvSpPr>
          <p:nvPr>
            <p:ph idx="1"/>
          </p:nvPr>
        </p:nvSpPr>
        <p:spPr/>
        <p:txBody>
          <a:bodyPr/>
          <a:lstStyle/>
          <a:p>
            <a:endParaRPr lang="en-SE"/>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pic>
        <p:nvPicPr>
          <p:cNvPr id="8" name="Picture 7" descr="f2-3.pdf">
            <a:extLst>
              <a:ext uri="{FF2B5EF4-FFF2-40B4-BE49-F238E27FC236}">
                <a16:creationId xmlns:a16="http://schemas.microsoft.com/office/drawing/2014/main" id="{BEE98066-5E16-4DA0-A951-C3A5D4F1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ysClr val="window" lastClr="FFFFFF"/>
          </a:solidFill>
        </p:spPr>
      </p:pic>
    </p:spTree>
  </p:cSld>
  <p:clrMapOvr>
    <a:masterClrMapping/>
  </p:clrMapOvr>
  <p:transition spd="slow">
    <p:wipe/>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_InfoSec20 Template</Template>
  <TotalTime>494</TotalTime>
  <Words>10861</Words>
  <Application>Microsoft Office PowerPoint</Application>
  <PresentationFormat>On-screen Show (4:3)</PresentationFormat>
  <Paragraphs>905</Paragraphs>
  <Slides>33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Gloria Hallelujah</vt:lpstr>
      <vt:lpstr>Arial</vt:lpstr>
      <vt:lpstr>Cambria Math</vt:lpstr>
      <vt:lpstr>Palatino Linotype</vt:lpstr>
      <vt:lpstr>Times</vt:lpstr>
      <vt:lpstr>Times New Roman</vt:lpstr>
      <vt:lpstr>1_Default Design</vt:lpstr>
      <vt:lpstr>CH27 Trusted Computing and MILS</vt:lpstr>
      <vt:lpstr>Outline</vt:lpstr>
      <vt:lpstr>Multilevel Security (MLS)</vt:lpstr>
      <vt:lpstr>BLP and Biba Models</vt:lpstr>
      <vt:lpstr>PowerPoint Presentation</vt:lpstr>
      <vt:lpstr>BLP Quiz</vt:lpstr>
      <vt:lpstr>BLP *-property</vt:lpstr>
      <vt:lpstr>BLP Model Example</vt:lpstr>
      <vt:lpstr>PowerPoint Presentation</vt:lpstr>
      <vt:lpstr>PowerPoint Presentation</vt:lpstr>
      <vt:lpstr>BLP Model Example cont’d</vt:lpstr>
      <vt:lpstr>Chinese Wall (CW) Model</vt:lpstr>
      <vt:lpstr>CW Simple Security Rule</vt:lpstr>
      <vt:lpstr>CW *-Property Rule</vt:lpstr>
      <vt:lpstr>Outline</vt:lpstr>
      <vt:lpstr>Reference Monitor</vt:lpstr>
      <vt:lpstr>PowerPoint Presentation</vt:lpstr>
      <vt:lpstr>Fig. 13.8: Trojan Horse Defeated by Reference Monitor</vt:lpstr>
      <vt:lpstr>Outline</vt:lpstr>
      <vt:lpstr>Fig. 13.9: Multi-Level Security for Databases</vt:lpstr>
      <vt:lpstr>Fig. 13.9: Multi-Level Security for Databases Explanations</vt:lpstr>
      <vt:lpstr>Database Security: Read Access</vt:lpstr>
      <vt:lpstr>Database Security: Write Access</vt:lpstr>
      <vt:lpstr>Outline</vt:lpstr>
      <vt:lpstr>Trusted Computing Base (TCB)and Trusted Platform Module (TPM)</vt:lpstr>
      <vt:lpstr>Authenticated Boot Service</vt:lpstr>
      <vt:lpstr>Certification Service</vt:lpstr>
      <vt:lpstr>Encryption Service</vt:lpstr>
      <vt:lpstr>TPM for File Protection</vt:lpstr>
      <vt:lpstr>TPM Component Architecture (Typical)</vt:lpstr>
      <vt:lpstr>TPM on Windows</vt:lpstr>
      <vt:lpstr>Outline</vt:lpstr>
      <vt:lpstr>Common Criteria</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CH12 OS Security</dc:title>
  <dc:subject>Chapter 1 Lecture Overheads</dc:subject>
  <dc:creator>Zonghua Gu</dc:creator>
  <cp:lastModifiedBy>Zonghua Gu</cp:lastModifiedBy>
  <cp:revision>49</cp:revision>
  <dcterms:created xsi:type="dcterms:W3CDTF">2020-04-19T18:21:47Z</dcterms:created>
  <dcterms:modified xsi:type="dcterms:W3CDTF">2021-05-04T04:37:43Z</dcterms:modified>
</cp:coreProperties>
</file>